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7" r:id="rId3"/>
    <p:sldId id="257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ADB2"/>
    <a:srgbClr val="5AA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6"/>
    <p:restoredTop sz="83852" autoAdjust="0"/>
  </p:normalViewPr>
  <p:slideViewPr>
    <p:cSldViewPr snapToGrid="0" snapToObjects="1" showGuides="1">
      <p:cViewPr varScale="1">
        <p:scale>
          <a:sx n="97" d="100"/>
          <a:sy n="97" d="100"/>
        </p:scale>
        <p:origin x="208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54" d="100"/>
          <a:sy n="54" d="100"/>
        </p:scale>
        <p:origin x="188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Derailed" panose="020B0503030101060003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Derailed" panose="020B0503030101060003" pitchFamily="34" charset="77"/>
              </a:defRPr>
            </a:lvl1pPr>
          </a:lstStyle>
          <a:p>
            <a:fld id="{C2FED9F3-DFCC-3541-89F3-45FB564C9582}" type="datetimeFigureOut">
              <a:rPr lang="en-GB" smtClean="0"/>
              <a:pPr/>
              <a:t>09/11/2023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Derailed" panose="020B0503030101060003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Derailed" panose="020B0503030101060003" pitchFamily="34" charset="77"/>
              </a:defRPr>
            </a:lvl1pPr>
          </a:lstStyle>
          <a:p>
            <a:fld id="{A053DDE6-AA85-CC4B-A952-8191F9DE90F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16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Derailed" panose="020B0503030101060003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Derailed" panose="020B0503030101060003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Derailed" panose="020B0503030101060003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Derailed" panose="020B0503030101060003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Derailed" panose="020B0503030101060003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`1234567890-=</a:t>
            </a:r>
            <a:r>
              <a:rPr lang="en-GB" dirty="0" err="1"/>
              <a:t>qwertyuiop</a:t>
            </a:r>
            <a:r>
              <a:rPr lang="en-GB" dirty="0"/>
              <a:t>[]</a:t>
            </a:r>
            <a:r>
              <a:rPr lang="en-GB" dirty="0" err="1"/>
              <a:t>asdfghjkl</a:t>
            </a:r>
            <a:r>
              <a:rPr lang="en-GB" dirty="0"/>
              <a:t>;’#\</a:t>
            </a:r>
            <a:r>
              <a:rPr lang="en-GB" dirty="0" err="1"/>
              <a:t>zxcvbnm</a:t>
            </a:r>
            <a:r>
              <a:rPr lang="en-GB" dirty="0"/>
              <a:t>,./</a:t>
            </a:r>
          </a:p>
          <a:p>
            <a:r>
              <a:rPr lang="en-GB" dirty="0"/>
              <a:t>¬!”£$%^&amp;*()_+QWERTYUIOP{}ASDFGHJKL:@~|ZXCVBNM&lt;&gt;?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416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062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386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0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112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58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120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431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601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00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936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3DDE6-AA85-CC4B-A952-8191F9DE90F6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96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07AA33-1A8C-2644-AA69-AF22DDDF97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" y="0"/>
            <a:ext cx="914342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573F76-A835-A549-9E6A-54675143A6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397" y="1043273"/>
            <a:ext cx="6260504" cy="2387600"/>
          </a:xfrm>
        </p:spPr>
        <p:txBody>
          <a:bodyPr anchor="b"/>
          <a:lstStyle>
            <a:lvl1pPr algn="l">
              <a:defRPr sz="3000" b="1" i="0">
                <a:solidFill>
                  <a:schemeClr val="bg1"/>
                </a:solidFill>
                <a:latin typeface="Derailed" panose="020B0503030101060003" pitchFamily="34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56F2F-4FE7-B44D-97AA-C9C9EBABF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089" y="3525402"/>
            <a:ext cx="6243810" cy="1591909"/>
          </a:xfrm>
        </p:spPr>
        <p:txBody>
          <a:bodyPr/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1DBE8-9384-194E-8247-99FB7E2E5E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089" y="6059277"/>
            <a:ext cx="2057400" cy="274848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50" b="0" i="0">
                <a:solidFill>
                  <a:schemeClr val="bg1"/>
                </a:solidFill>
                <a:latin typeface="Derailed" panose="020B0503030101060003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4BF4A2-7001-974D-B311-951B6C2D2140}"/>
              </a:ext>
            </a:extLst>
          </p:cNvPr>
          <p:cNvSpPr txBox="1"/>
          <p:nvPr userDrawn="1"/>
        </p:nvSpPr>
        <p:spPr>
          <a:xfrm>
            <a:off x="6083936" y="6165929"/>
            <a:ext cx="2517099" cy="23205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8" b="1" i="0" kern="1200" dirty="0">
                <a:solidFill>
                  <a:schemeClr val="bg1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From Newcastle. </a:t>
            </a:r>
            <a:r>
              <a:rPr lang="en-GB" sz="1508" b="1" i="0" kern="1200" dirty="0">
                <a:solidFill>
                  <a:schemeClr val="accent4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For the world.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116470-A7C9-BC41-B858-60F4D3F514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59962" y="441207"/>
            <a:ext cx="1588537" cy="6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6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027" y="1079432"/>
            <a:ext cx="2639427" cy="7303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954" y="2012400"/>
            <a:ext cx="263250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82CCB69-211F-4783-9C3D-47A7EC531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55751" y="2012400"/>
            <a:ext cx="2632500" cy="418941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94AA126-57B5-428E-BFD4-C012534273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5169" y="1079380"/>
            <a:ext cx="2639616" cy="730370"/>
          </a:xfrm>
        </p:spPr>
        <p:txBody>
          <a:bodyPr bIns="0" anchor="b" anchorCtr="0"/>
          <a:lstStyle>
            <a:lvl1pPr>
              <a:defRPr lang="en-US" sz="1350" b="1" i="0" kern="1200" dirty="0" smtClean="0">
                <a:solidFill>
                  <a:schemeClr val="tx1"/>
                </a:solidFill>
                <a:latin typeface="Derailed" panose="020B0503030101060003" pitchFamily="34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</a:t>
            </a:r>
          </a:p>
          <a:p>
            <a:pPr lvl="0"/>
            <a:r>
              <a:rPr lang="en-US" dirty="0"/>
              <a:t>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3F725CB-3439-4650-8EE9-40D1FCE93B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810" y="320675"/>
            <a:ext cx="6242354" cy="306388"/>
          </a:xfr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383808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027" y="1079432"/>
            <a:ext cx="2639427" cy="7303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954" y="2012400"/>
            <a:ext cx="263250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58317-8A9D-3D4C-B6B9-3059AAA22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55751" y="2012400"/>
            <a:ext cx="2632500" cy="418941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67B34DB-089D-6043-A4E4-29235A2748C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9963" y="2012400"/>
            <a:ext cx="263250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52667A-CCA9-46DB-A4D4-05C94BDFE0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5169" y="1079380"/>
            <a:ext cx="2639616" cy="730370"/>
          </a:xfrm>
        </p:spPr>
        <p:txBody>
          <a:bodyPr bIns="0" anchor="b" anchorCtr="0"/>
          <a:lstStyle>
            <a:lvl1pPr>
              <a:defRPr lang="en-US" sz="1350" b="1" i="0" kern="1200" dirty="0" smtClean="0">
                <a:solidFill>
                  <a:schemeClr val="tx1"/>
                </a:solidFill>
                <a:latin typeface="Derailed" panose="020B0503030101060003" pitchFamily="34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</a:t>
            </a:r>
          </a:p>
          <a:p>
            <a:pPr lvl="0"/>
            <a:r>
              <a:rPr lang="en-US" dirty="0"/>
              <a:t>text styles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41B8332-414A-4056-A9EE-6260B3FF30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71702" y="1079432"/>
            <a:ext cx="2639616" cy="730370"/>
          </a:xfrm>
        </p:spPr>
        <p:txBody>
          <a:bodyPr bIns="0" anchor="b" anchorCtr="0"/>
          <a:lstStyle>
            <a:lvl1pPr>
              <a:defRPr lang="en-US" sz="1350" b="1" i="0" kern="1200" dirty="0" smtClean="0">
                <a:solidFill>
                  <a:schemeClr val="tx1"/>
                </a:solidFill>
                <a:latin typeface="Derailed" panose="020B0503030101060003" pitchFamily="34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</a:t>
            </a:r>
          </a:p>
          <a:p>
            <a:pPr lvl="0"/>
            <a:r>
              <a:rPr lang="en-US" dirty="0"/>
              <a:t>text styles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E1C3470-81B3-46B0-835F-087A908686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9810" y="320675"/>
            <a:ext cx="6242354" cy="306388"/>
          </a:xfr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457514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07" y="1089815"/>
            <a:ext cx="8265211" cy="730370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A0490E7-5291-4C65-9F03-93FFAD0D2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810" y="320675"/>
            <a:ext cx="6242354" cy="306388"/>
          </a:xfr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3251355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A0490E7-5291-4C65-9F03-93FFAD0D2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810" y="320675"/>
            <a:ext cx="6242354" cy="306388"/>
          </a:xfr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DD6B8E-E9B8-4CAF-9962-7B19C452C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264" y="1173197"/>
            <a:ext cx="8663078" cy="512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97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ing Princi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A0490E7-5291-4C65-9F03-93FFAD0D2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810" y="320675"/>
            <a:ext cx="6242354" cy="306388"/>
          </a:xfr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F47AC8-1755-4DB2-BE3A-F9F92DEF1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794" y="836762"/>
            <a:ext cx="8578059" cy="494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99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Enabl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A0490E7-5291-4C65-9F03-93FFAD0D2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810" y="320675"/>
            <a:ext cx="6242354" cy="306388"/>
          </a:xfr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9E4028-966E-4D77-8176-9F65847550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732" y="1043796"/>
            <a:ext cx="8565120" cy="45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59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F5A896-A0FB-4988-AE27-5E0603721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081" y="1089819"/>
            <a:ext cx="8532770" cy="499180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A0490E7-5291-4C65-9F03-93FFAD0D2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810" y="320675"/>
            <a:ext cx="6242354" cy="306388"/>
          </a:xfr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79076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74235-F314-6E45-A500-7AD3ED70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812" y="5974053"/>
            <a:ext cx="7812881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9DB99-504E-1347-93DC-152EB0CA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06C497-A4DC-417A-A8B2-5BC6098619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194" y="1053415"/>
            <a:ext cx="7812881" cy="793863"/>
          </a:xfrm>
        </p:spPr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0DE5B5B-C0F3-48BF-85D7-A5B05B4A32A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82194" y="2041525"/>
            <a:ext cx="7812881" cy="3621088"/>
          </a:xfrm>
        </p:spPr>
        <p:txBody>
          <a:bodyPr/>
          <a:lstStyle>
            <a:lvl1pPr>
              <a:defRPr sz="788" b="0"/>
            </a:lvl1pPr>
          </a:lstStyle>
          <a:p>
            <a:pPr lvl="0"/>
            <a:r>
              <a:rPr lang="en-US" dirty="0"/>
              <a:t>Data content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2B0E90-5A79-4957-95BD-F0D29BCB2D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9810" y="320675"/>
            <a:ext cx="6242354" cy="306388"/>
          </a:xfr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788064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t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74235-F314-6E45-A500-7AD3ED70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291" y="5976223"/>
            <a:ext cx="4537782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9DB99-504E-1347-93DC-152EB0CA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06C497-A4DC-417A-A8B2-5BC6098619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5725" y="1053415"/>
            <a:ext cx="4529348" cy="793863"/>
          </a:xfrm>
        </p:spPr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0DE5B5B-C0F3-48BF-85D7-A5B05B4A32A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65728" y="2041525"/>
            <a:ext cx="4529347" cy="3621088"/>
          </a:xfrm>
        </p:spPr>
        <p:txBody>
          <a:bodyPr/>
          <a:lstStyle>
            <a:lvl1pPr>
              <a:defRPr sz="788" b="0"/>
            </a:lvl1pPr>
          </a:lstStyle>
          <a:p>
            <a:pPr lvl="0"/>
            <a:r>
              <a:rPr lang="en-US" dirty="0"/>
              <a:t>Data content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D049D2-C2DF-4525-BDD8-4E6EBC2B5D9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0079" y="2150054"/>
            <a:ext cx="2683189" cy="3826164"/>
          </a:xfrm>
        </p:spPr>
        <p:txBody>
          <a:bodyPr/>
          <a:lstStyle>
            <a:lvl1pPr>
              <a:lnSpc>
                <a:spcPct val="90000"/>
              </a:lnSpc>
              <a:spcAft>
                <a:spcPts val="600"/>
              </a:spcAft>
              <a:defRPr sz="24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D05D53A-A179-4AF2-B528-F70C332CAF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9810" y="320675"/>
            <a:ext cx="6242354" cy="306388"/>
          </a:xfr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1054330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74235-F314-6E45-A500-7AD3ED70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9DB99-504E-1347-93DC-152EB0CA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D049D2-C2DF-4525-BDD8-4E6EBC2B5D9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776380" y="1965330"/>
            <a:ext cx="2418694" cy="3826164"/>
          </a:xfrm>
        </p:spPr>
        <p:txBody>
          <a:bodyPr/>
          <a:lstStyle>
            <a:lvl1pPr>
              <a:lnSpc>
                <a:spcPct val="90000"/>
              </a:lnSpc>
              <a:spcAft>
                <a:spcPts val="600"/>
              </a:spcAft>
              <a:defRPr sz="24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marL="0" indent="0">
              <a:buNone/>
              <a:defRPr>
                <a:solidFill>
                  <a:schemeClr val="tx2"/>
                </a:solidFill>
              </a:defRPr>
            </a:lvl3pPr>
            <a:lvl4pPr marL="134538" indent="-134538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BAE206F3-C0B6-4852-B385-BE04194DB4BB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88145" y="1801813"/>
            <a:ext cx="4973241" cy="3694112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001C33A-CB01-4104-9384-BA2B27DEC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9810" y="320675"/>
            <a:ext cx="6242354" cy="306388"/>
          </a:xfr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361217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557D6-7A16-F24D-94C0-B75AF5D05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28" y="1079432"/>
            <a:ext cx="6239693" cy="7303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E8022-3A5C-BE46-8730-1CBF69304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473" y="2012692"/>
            <a:ext cx="6239693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74235-F314-6E45-A500-7AD3ED70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9DB99-504E-1347-93DC-152EB0CA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D5B7104-6B9A-4FF3-B209-F13FAE4BE0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810" y="320675"/>
            <a:ext cx="6242354" cy="306388"/>
          </a:xfrm>
        </p:spPr>
        <p:txBody>
          <a:bodyPr/>
          <a:lstStyle>
            <a:lvl1pPr>
              <a:defRPr sz="1500" b="1" i="0">
                <a:solidFill>
                  <a:schemeClr val="tx2"/>
                </a:solidFill>
                <a:latin typeface="Derailed" panose="020B0503030101060003" pitchFamily="34" charset="77"/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3419595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FE0E9-8C48-4347-A5E1-5C5BBCCF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D9CB8-25CD-4249-B144-5D35F390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997898DA-A52D-4418-B672-155105DDB04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391841" y="1042988"/>
            <a:ext cx="6407944" cy="48133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11FB0B8-7362-4508-A1CD-065DA2FA2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91841" y="5974558"/>
            <a:ext cx="6407944" cy="36512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F391534-7C43-4EC5-B4DD-A3D47F04E5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9810" y="320675"/>
            <a:ext cx="6242354" cy="306388"/>
          </a:xfr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369354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FE0E9-8C48-4347-A5E1-5C5BBCCF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D9CB8-25CD-4249-B144-5D35F390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997898DA-A52D-4418-B672-155105DDB04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117077" y="947738"/>
            <a:ext cx="7034752" cy="5245672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F391534-7C43-4EC5-B4DD-A3D47F04E5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9810" y="320675"/>
            <a:ext cx="6242354" cy="306388"/>
          </a:xfr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697676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FE0E9-8C48-4347-A5E1-5C5BBCCF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D9CB8-25CD-4249-B144-5D35F390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0EDFDEC-A6A5-43CB-8F51-12CA762B79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1243" y="1238250"/>
            <a:ext cx="2619375" cy="236378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5B28E39D-B16C-4EFA-B9BE-4B2F4AE95A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55386" y="1238250"/>
            <a:ext cx="2619375" cy="236378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256AE52C-B362-4832-A02A-A193ACECC4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09532" y="1238250"/>
            <a:ext cx="2619375" cy="236378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3D733867-34D2-415F-B63F-CBA396B622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1243" y="3717175"/>
            <a:ext cx="2619375" cy="236378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D8AAC42-1A33-4AEE-A0A2-84610A056E6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55386" y="3717175"/>
            <a:ext cx="2619375" cy="236378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FBA4258E-1FCE-49EE-80D2-12B98D8EA90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09532" y="3717175"/>
            <a:ext cx="2619375" cy="2363788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80B7760-6999-4BB9-8B09-AE55BF7B07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810" y="320675"/>
            <a:ext cx="6242354" cy="306388"/>
          </a:xfr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280760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A50B4-0EE2-024C-A441-93227D34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FE0E9-8C48-4347-A5E1-5C5BBCCF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D9CB8-25CD-4249-B144-5D35F390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9933380-6C89-441C-B87C-347C8B436D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810" y="320675"/>
            <a:ext cx="6242354" cy="306388"/>
          </a:xfr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105420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36" y="1241305"/>
            <a:ext cx="8339170" cy="497848"/>
          </a:xfrm>
        </p:spPr>
        <p:txBody>
          <a:bodyPr anchor="t" anchorCtr="0"/>
          <a:lstStyle>
            <a:lvl1pPr>
              <a:defRPr sz="2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954" y="2040557"/>
            <a:ext cx="3886200" cy="3826164"/>
          </a:xfrm>
        </p:spPr>
        <p:txBody>
          <a:bodyPr/>
          <a:lstStyle>
            <a:lvl1pPr marL="105963" indent="-105963"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216689" indent="-110726">
              <a:buFont typeface="System Font"/>
              <a:buChar char="–"/>
              <a:tabLst/>
              <a:defRPr>
                <a:solidFill>
                  <a:schemeClr val="tx1"/>
                </a:solidFill>
              </a:defRPr>
            </a:lvl2pPr>
            <a:lvl3pPr marL="105963" indent="-100010">
              <a:tabLst/>
              <a:defRPr sz="900" b="1">
                <a:solidFill>
                  <a:schemeClr val="tx1"/>
                </a:solidFill>
              </a:defRPr>
            </a:lvl3pPr>
            <a:lvl4pPr marL="239310" indent="-107153">
              <a:tabLst/>
              <a:defRPr sz="900">
                <a:solidFill>
                  <a:schemeClr val="tx1"/>
                </a:solidFill>
              </a:defRPr>
            </a:lvl4pPr>
            <a:lvl5pPr marL="272648" indent="-133347">
              <a:tabLst/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6968C5-7D14-46C2-950B-09F6E4A75F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9810" y="320675"/>
            <a:ext cx="6242354" cy="306388"/>
          </a:xfr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B0D413D-F64B-A442-B3B2-4811F6349BF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572000" y="2040557"/>
            <a:ext cx="3886200" cy="3826164"/>
          </a:xfrm>
        </p:spPr>
        <p:txBody>
          <a:bodyPr/>
          <a:lstStyle>
            <a:lvl1pPr marL="105963" indent="-105963"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216689" indent="-110726">
              <a:buFont typeface="System Font"/>
              <a:buChar char="–"/>
              <a:tabLst/>
              <a:defRPr>
                <a:solidFill>
                  <a:schemeClr val="tx1"/>
                </a:solidFill>
              </a:defRPr>
            </a:lvl2pPr>
            <a:lvl3pPr marL="105963" indent="-100010">
              <a:tabLst/>
              <a:defRPr sz="900" b="1">
                <a:solidFill>
                  <a:schemeClr val="tx1"/>
                </a:solidFill>
              </a:defRPr>
            </a:lvl3pPr>
            <a:lvl4pPr marL="239310" indent="-107153">
              <a:tabLst/>
              <a:defRPr sz="900">
                <a:solidFill>
                  <a:schemeClr val="tx1"/>
                </a:solidFill>
              </a:defRPr>
            </a:lvl4pPr>
            <a:lvl5pPr marL="272648" indent="-133347">
              <a:tabLst/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90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539CB-7A63-EC44-A620-242D8E17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214" y="1666182"/>
            <a:ext cx="7595208" cy="1616517"/>
          </a:xfrm>
        </p:spPr>
        <p:txBody>
          <a:bodyPr anchor="b"/>
          <a:lstStyle>
            <a:lvl1pPr>
              <a:defRPr sz="31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D80D-9A3E-4C4F-9B6A-BF98B3C9D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217" y="3310404"/>
            <a:ext cx="7595207" cy="1500187"/>
          </a:xfrm>
        </p:spPr>
        <p:txBody>
          <a:bodyPr/>
          <a:lstStyle>
            <a:lvl1pPr marL="0" indent="0">
              <a:buNone/>
              <a:defRPr sz="3150" b="1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B039C-6579-5D4F-A244-2FB52C993A45}"/>
              </a:ext>
            </a:extLst>
          </p:cNvPr>
          <p:cNvSpPr txBox="1"/>
          <p:nvPr userDrawn="1"/>
        </p:nvSpPr>
        <p:spPr>
          <a:xfrm>
            <a:off x="7885796" y="5926281"/>
            <a:ext cx="1141721" cy="323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25" b="1" i="0" kern="1200" spc="-53" baseline="0" dirty="0">
                <a:solidFill>
                  <a:schemeClr val="bg1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ncl.ac.uk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C6DD17-DAA9-4293-8AB8-291E5313B1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9962" y="441207"/>
            <a:ext cx="1588537" cy="6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7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59A7BC-6C5F-4FC1-BF73-7E1BF656E9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539CB-7A63-EC44-A620-242D8E17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214" y="1666182"/>
            <a:ext cx="7595208" cy="1616517"/>
          </a:xfrm>
        </p:spPr>
        <p:txBody>
          <a:bodyPr anchor="b"/>
          <a:lstStyle>
            <a:lvl1pPr>
              <a:defRPr sz="31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D80D-9A3E-4C4F-9B6A-BF98B3C9D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217" y="3310404"/>
            <a:ext cx="7595207" cy="1500187"/>
          </a:xfrm>
        </p:spPr>
        <p:txBody>
          <a:bodyPr/>
          <a:lstStyle>
            <a:lvl1pPr marL="0" indent="0">
              <a:buNone/>
              <a:defRPr sz="3150" b="1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4AAD43-FD85-8B4F-964B-45C0396A1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9962" y="441207"/>
            <a:ext cx="1588537" cy="6731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FB039C-6579-5D4F-A244-2FB52C993A45}"/>
              </a:ext>
            </a:extLst>
          </p:cNvPr>
          <p:cNvSpPr txBox="1"/>
          <p:nvPr userDrawn="1"/>
        </p:nvSpPr>
        <p:spPr>
          <a:xfrm>
            <a:off x="7885796" y="5926281"/>
            <a:ext cx="1141721" cy="323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25" b="1" i="0" kern="1200" spc="-53" baseline="0" dirty="0">
                <a:solidFill>
                  <a:schemeClr val="bg1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ncl.ac.uk</a:t>
            </a:r>
          </a:p>
        </p:txBody>
      </p:sp>
    </p:spTree>
    <p:extLst>
      <p:ext uri="{BB962C8B-B14F-4D97-AF65-F5344CB8AC3E}">
        <p14:creationId xmlns:p14="http://schemas.microsoft.com/office/powerpoint/2010/main" val="111739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BB6DEA-8DA0-4E34-892A-2398ACF0C1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" y="0"/>
            <a:ext cx="914342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F539CB-7A63-EC44-A620-242D8E17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214" y="1666182"/>
            <a:ext cx="7595208" cy="1616517"/>
          </a:xfrm>
        </p:spPr>
        <p:txBody>
          <a:bodyPr anchor="b"/>
          <a:lstStyle>
            <a:lvl1pPr>
              <a:defRPr sz="31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D80D-9A3E-4C4F-9B6A-BF98B3C9D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217" y="3310404"/>
            <a:ext cx="7595207" cy="1500187"/>
          </a:xfrm>
        </p:spPr>
        <p:txBody>
          <a:bodyPr/>
          <a:lstStyle>
            <a:lvl1pPr marL="0" indent="0">
              <a:buNone/>
              <a:defRPr sz="3150" b="1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4AAD43-FD85-8B4F-964B-45C0396A16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59962" y="441207"/>
            <a:ext cx="1588537" cy="6731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FB039C-6579-5D4F-A244-2FB52C993A45}"/>
              </a:ext>
            </a:extLst>
          </p:cNvPr>
          <p:cNvSpPr txBox="1"/>
          <p:nvPr userDrawn="1"/>
        </p:nvSpPr>
        <p:spPr>
          <a:xfrm>
            <a:off x="7885796" y="5926281"/>
            <a:ext cx="1141721" cy="3231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25" b="1" i="0" kern="1200" spc="-53" baseline="0" dirty="0">
                <a:solidFill>
                  <a:schemeClr val="bg1"/>
                </a:solidFill>
                <a:effectLst/>
                <a:latin typeface="Derailed" panose="020B0503030101060003" pitchFamily="34" charset="77"/>
                <a:ea typeface="+mn-ea"/>
                <a:cs typeface="+mn-cs"/>
              </a:rPr>
              <a:t>ncl.ac.uk</a:t>
            </a:r>
          </a:p>
        </p:txBody>
      </p:sp>
    </p:spTree>
    <p:extLst>
      <p:ext uri="{BB962C8B-B14F-4D97-AF65-F5344CB8AC3E}">
        <p14:creationId xmlns:p14="http://schemas.microsoft.com/office/powerpoint/2010/main" val="392900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735" y="1356518"/>
            <a:ext cx="3948543" cy="73037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078" y="2399145"/>
            <a:ext cx="3886200" cy="38261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 marL="135728" indent="-135728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4pPr>
            <a:lvl5pPr marL="271457" indent="-135728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39DA256-EE1D-423A-AE66-BAFB941209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62513" y="1200150"/>
            <a:ext cx="3886200" cy="459105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5C5480B-C302-45E4-BDF7-F98D4205B1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9810" y="320675"/>
            <a:ext cx="6242354" cy="306388"/>
          </a:xfr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87860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2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736" y="1356518"/>
            <a:ext cx="8339170" cy="73037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078" y="2399145"/>
            <a:ext cx="3886200" cy="38261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15C197-DB0F-4B81-A926-5BE0BD6F498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60704" y="2399145"/>
            <a:ext cx="3886200" cy="38261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6968C5-7D14-46C2-950B-09F6E4A75F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9810" y="320675"/>
            <a:ext cx="6242354" cy="306388"/>
          </a:xfr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163348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3400" y="2012400"/>
            <a:ext cx="388620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58317-8A9D-3D4C-B6B9-3059AAA22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9758" y="2012400"/>
            <a:ext cx="388620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B173A9-C9EC-4BD5-938C-6124D022B6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810" y="320675"/>
            <a:ext cx="6242354" cy="306388"/>
          </a:xfr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15869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27C8-D336-3940-8744-595B8C9D1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027" y="1079432"/>
            <a:ext cx="2639427" cy="7303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4E8E-106B-4E40-A501-A63069B7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954" y="2012400"/>
            <a:ext cx="2632500" cy="41894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E7BD-8BB3-7646-8353-81631AD9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B5BB-2881-3C44-B05C-9F33CBF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9CBB68C-2E8F-433E-B231-A9D7A2EBD3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810" y="320675"/>
            <a:ext cx="6242354" cy="306388"/>
          </a:xfr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name.</a:t>
            </a:r>
          </a:p>
        </p:txBody>
      </p:sp>
    </p:spTree>
    <p:extLst>
      <p:ext uri="{BB962C8B-B14F-4D97-AF65-F5344CB8AC3E}">
        <p14:creationId xmlns:p14="http://schemas.microsoft.com/office/powerpoint/2010/main" val="225781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678BFF-1399-B540-BF04-C8DF2C38C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28" y="1079432"/>
            <a:ext cx="6239693" cy="73037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C1777-07C2-B445-8FF2-86550F08D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473" y="2012692"/>
            <a:ext cx="6239693" cy="4189412"/>
          </a:xfrm>
          <a:prstGeom prst="rect">
            <a:avLst/>
          </a:prstGeom>
        </p:spPr>
        <p:txBody>
          <a:bodyPr vert="horz" wrap="square" lIns="0" tIns="0" rIns="0" bIns="18000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CF7CE-F628-E948-A42E-EB813C054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0637" y="6454820"/>
            <a:ext cx="59297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b="0" i="0">
                <a:solidFill>
                  <a:schemeClr val="tx1"/>
                </a:solidFill>
                <a:latin typeface="Derailed" panose="020B0503030101060003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3F08C-4FC3-D94E-8C44-49CF7FC39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7895" y="6454815"/>
            <a:ext cx="478254" cy="3501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25" b="1" i="0">
                <a:solidFill>
                  <a:schemeClr val="tx1"/>
                </a:solidFill>
                <a:latin typeface="Derailed" panose="020B0503030101060003" pitchFamily="34" charset="77"/>
                <a:cs typeface="Sakkal Majalla" panose="02000000000000000000" pitchFamily="2" charset="-78"/>
              </a:defRPr>
            </a:lvl1pPr>
          </a:lstStyle>
          <a:p>
            <a:fld id="{E5E7EA0D-6364-2B4A-8E45-9A79CD741A72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47136A-9C68-724A-B15C-FA92927A8A90}"/>
              </a:ext>
            </a:extLst>
          </p:cNvPr>
          <p:cNvCxnSpPr>
            <a:cxnSpLocks/>
          </p:cNvCxnSpPr>
          <p:nvPr userDrawn="1"/>
        </p:nvCxnSpPr>
        <p:spPr>
          <a:xfrm>
            <a:off x="386955" y="6391701"/>
            <a:ext cx="83700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344337-8D4C-214D-A62F-D7752D9F33C8}"/>
              </a:ext>
            </a:extLst>
          </p:cNvPr>
          <p:cNvCxnSpPr>
            <a:cxnSpLocks/>
          </p:cNvCxnSpPr>
          <p:nvPr userDrawn="1"/>
        </p:nvCxnSpPr>
        <p:spPr>
          <a:xfrm>
            <a:off x="386955" y="762082"/>
            <a:ext cx="83700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B1E3994-DDB3-9B4C-ACCD-9CFB5A17B018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52" y="208996"/>
            <a:ext cx="1284815" cy="4856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37182F-70DA-4B72-8C7B-6A2A19CE46B2}"/>
              </a:ext>
            </a:extLst>
          </p:cNvPr>
          <p:cNvSpPr/>
          <p:nvPr userDrawn="1"/>
        </p:nvSpPr>
        <p:spPr>
          <a:xfrm>
            <a:off x="314294" y="6487744"/>
            <a:ext cx="15923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rtl="0"/>
            <a:r>
              <a:rPr lang="en-GB" sz="1350" b="1" i="0" u="none" strike="noStrike" spc="-38" baseline="30000" dirty="0">
                <a:solidFill>
                  <a:srgbClr val="000000"/>
                </a:solidFill>
                <a:latin typeface="Derailed" panose="020B0503030101060003" pitchFamily="34" charset="0"/>
              </a:rPr>
              <a:t>From Newcastle. </a:t>
            </a:r>
            <a:r>
              <a:rPr lang="en-GB" sz="1350" b="1" i="0" u="none" strike="noStrike" spc="-38" baseline="30000" dirty="0">
                <a:solidFill>
                  <a:srgbClr val="00B2A9"/>
                </a:solidFill>
                <a:latin typeface="Derailed" panose="020B0503030101060003" pitchFamily="34" charset="0"/>
              </a:rPr>
              <a:t>For the world.</a:t>
            </a:r>
          </a:p>
        </p:txBody>
      </p:sp>
    </p:spTree>
    <p:extLst>
      <p:ext uri="{BB962C8B-B14F-4D97-AF65-F5344CB8AC3E}">
        <p14:creationId xmlns:p14="http://schemas.microsoft.com/office/powerpoint/2010/main" val="62046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75" r:id="rId5"/>
    <p:sldLayoutId id="2147483652" r:id="rId6"/>
    <p:sldLayoutId id="2147483660" r:id="rId7"/>
    <p:sldLayoutId id="2147483659" r:id="rId8"/>
    <p:sldLayoutId id="2147483658" r:id="rId9"/>
    <p:sldLayoutId id="2147483662" r:id="rId10"/>
    <p:sldLayoutId id="2147483661" r:id="rId11"/>
    <p:sldLayoutId id="2147483664" r:id="rId12"/>
    <p:sldLayoutId id="2147483673" r:id="rId13"/>
    <p:sldLayoutId id="2147483672" r:id="rId14"/>
    <p:sldLayoutId id="2147483671" r:id="rId15"/>
    <p:sldLayoutId id="2147483670" r:id="rId16"/>
    <p:sldLayoutId id="2147483665" r:id="rId17"/>
    <p:sldLayoutId id="2147483666" r:id="rId18"/>
    <p:sldLayoutId id="2147483667" r:id="rId19"/>
    <p:sldLayoutId id="2147483654" r:id="rId20"/>
    <p:sldLayoutId id="2147483674" r:id="rId21"/>
    <p:sldLayoutId id="2147483669" r:id="rId22"/>
    <p:sldLayoutId id="2147483668" r:id="rId23"/>
    <p:sldLayoutId id="2147483676" r:id="rId24"/>
  </p:sldLayoutIdLst>
  <p:hf hd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1350" b="1" i="0" kern="1200">
          <a:solidFill>
            <a:schemeClr val="tx1"/>
          </a:solidFill>
          <a:latin typeface="Derailed" panose="020B0503030101060003" pitchFamily="34" charset="77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050" b="1" i="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1pPr>
      <a:lvl2pPr marL="2381" indent="0" algn="l" defTabSz="685783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tabLst/>
        <a:defRPr sz="1050" b="0" i="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2pPr>
      <a:lvl3pPr marL="100010" indent="-100010" algn="l" defTabSz="685783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/>
        <a:defRPr sz="1050" b="0" i="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3pPr>
      <a:lvl4pPr marL="201211" indent="-103583" algn="l" defTabSz="685783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tabLst/>
        <a:defRPr sz="788" b="0" i="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4pPr>
      <a:lvl5pPr marL="334558" indent="-133347" algn="l" defTabSz="685783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tabLst/>
        <a:defRPr sz="675" b="0" i="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244" userDrawn="1">
          <p15:clr>
            <a:srgbClr val="F26B43"/>
          </p15:clr>
        </p15:guide>
        <p15:guide id="3" pos="5516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1351" userDrawn="1">
          <p15:clr>
            <a:srgbClr val="F26B43"/>
          </p15:clr>
        </p15:guide>
        <p15:guide id="6" orient="horz" pos="1242" userDrawn="1">
          <p15:clr>
            <a:srgbClr val="F26B43"/>
          </p15:clr>
        </p15:guide>
        <p15:guide id="7" orient="horz" pos="39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bruce.davenport@newcastle.ac.uk" TargetMode="Externa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0BF2-6098-C946-849E-AB4A1C03A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82" y="3501881"/>
            <a:ext cx="8421251" cy="954975"/>
          </a:xfrm>
          <a:noFill/>
        </p:spPr>
        <p:txBody>
          <a:bodyPr/>
          <a:lstStyle/>
          <a:p>
            <a:r>
              <a:rPr lang="en-GB" sz="2700" dirty="0"/>
              <a:t>Leaving volunteering: </a:t>
            </a:r>
            <a:br>
              <a:rPr lang="en-GB" sz="2700" dirty="0"/>
            </a:br>
            <a:r>
              <a:rPr lang="en-GB" sz="2700" dirty="0"/>
              <a:t>Personal experience &amp; management challenge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DE91E-1327-5145-A15A-6BFBFB789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981" y="4527749"/>
            <a:ext cx="6243810" cy="1193932"/>
          </a:xfrm>
          <a:noFill/>
        </p:spPr>
        <p:txBody>
          <a:bodyPr/>
          <a:lstStyle/>
          <a:p>
            <a:r>
              <a:rPr lang="en-GB" sz="1800" dirty="0"/>
              <a:t>Bruce Davenport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018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7A320-11CF-BF49-B64D-F4D887E6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24AA9-7CAF-9048-AF0C-579A3325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BECBE1-B739-614B-9F9E-CE76E59AAF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1800" dirty="0"/>
              <a:t>Leaving volunteering due to age-related issues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9810" y="1027924"/>
            <a:ext cx="7886700" cy="582216"/>
          </a:xfrm>
        </p:spPr>
        <p:txBody>
          <a:bodyPr/>
          <a:lstStyle/>
          <a:p>
            <a:r>
              <a:rPr lang="en-GB" sz="2400" dirty="0"/>
              <a:t>Managing people out of volunteering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3683" y="1725667"/>
            <a:ext cx="7886700" cy="37460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A sequence of themes</a:t>
            </a:r>
          </a:p>
          <a:p>
            <a:pPr marL="130966" lvl="1" indent="0">
              <a:buNone/>
            </a:pPr>
            <a:r>
              <a:rPr lang="en-GB" sz="1600" dirty="0"/>
              <a:t>Relationships between staff and volunteers </a:t>
            </a:r>
          </a:p>
          <a:p>
            <a:pPr marL="130966" lvl="2" indent="0">
              <a:buNone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	balancing closeness with professionalism</a:t>
            </a:r>
          </a:p>
          <a:p>
            <a:pPr marL="130966" lvl="1" indent="0">
              <a:buNone/>
            </a:pPr>
            <a:r>
              <a:rPr lang="en-GB" sz="1600" dirty="0"/>
              <a:t>Organisational reciprocity</a:t>
            </a:r>
          </a:p>
          <a:p>
            <a:pPr marL="130966" lvl="2" indent="0">
              <a:buNone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	a perceived, moral reciprocity towards the volunteers</a:t>
            </a:r>
          </a:p>
          <a:p>
            <a:pPr marL="130966" lvl="1" indent="0">
              <a:buNone/>
            </a:pPr>
            <a:r>
              <a:rPr lang="en-GB" sz="1600" dirty="0"/>
              <a:t>Policies and values </a:t>
            </a:r>
          </a:p>
          <a:p>
            <a:pPr marL="130966" lvl="2" indent="0">
              <a:buNone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	create frameworks and provides confidence but leave space for managers</a:t>
            </a:r>
          </a:p>
          <a:p>
            <a:pPr marL="130966" lvl="1" indent="0">
              <a:buNone/>
            </a:pPr>
            <a:r>
              <a:rPr lang="en-GB" sz="1600" dirty="0"/>
              <a:t>Going beyond the bounds</a:t>
            </a:r>
          </a:p>
          <a:p>
            <a:pPr marL="130966" lvl="2" indent="0">
              <a:buNone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	emerges out of the preceding – going beyond what the rules require</a:t>
            </a:r>
          </a:p>
          <a:p>
            <a:pPr marL="130966" lvl="1" indent="0">
              <a:buNone/>
            </a:pPr>
            <a:r>
              <a:rPr lang="en-GB" sz="1600" dirty="0"/>
              <a:t>Limits</a:t>
            </a:r>
          </a:p>
          <a:p>
            <a:pPr marL="130966" lvl="2" indent="0">
              <a:buNone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	not predefined but encountered and rationalised</a:t>
            </a:r>
          </a:p>
          <a:p>
            <a:pPr marL="130966" lvl="1" indent="0">
              <a:buNone/>
            </a:pPr>
            <a:r>
              <a:rPr lang="en-GB" sz="1600" dirty="0"/>
              <a:t>Emotional impact on staff</a:t>
            </a:r>
          </a:p>
          <a:p>
            <a:pPr marL="130966" lvl="2" indent="0">
              <a:buNone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	as a consequence of the preceding.</a:t>
            </a:r>
          </a:p>
          <a:p>
            <a:pPr marL="0" indent="0">
              <a:lnSpc>
                <a:spcPct val="170000"/>
              </a:lnSpc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77445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7A320-11CF-BF49-B64D-F4D887E6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24AA9-7CAF-9048-AF0C-579A3325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BECBE1-B739-614B-9F9E-CE76E59AAF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Leaving volunteering due to age-related issues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3683" y="989813"/>
            <a:ext cx="7886700" cy="582216"/>
          </a:xfrm>
        </p:spPr>
        <p:txBody>
          <a:bodyPr/>
          <a:lstStyle/>
          <a:p>
            <a:r>
              <a:rPr lang="en-GB" dirty="0"/>
              <a:t>Conclusions (1): For volunteers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1195" y="1572029"/>
            <a:ext cx="7886700" cy="300321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GB" sz="1350" b="0" dirty="0"/>
              <a:t>Leaving volunteering in later life is (more-or-less) inevitable;</a:t>
            </a:r>
          </a:p>
          <a:p>
            <a:pPr>
              <a:lnSpc>
                <a:spcPct val="200000"/>
              </a:lnSpc>
            </a:pPr>
            <a:r>
              <a:rPr lang="en-GB" sz="1350" b="0" dirty="0"/>
              <a:t>Participants anticipate/experience leaving volunteering as a form of loss;</a:t>
            </a:r>
          </a:p>
          <a:p>
            <a:pPr>
              <a:lnSpc>
                <a:spcPct val="200000"/>
              </a:lnSpc>
            </a:pPr>
            <a:r>
              <a:rPr lang="en-GB" sz="1350" b="0" dirty="0"/>
              <a:t>This has the potential for further, longer-term impacts post-volunteering;</a:t>
            </a:r>
          </a:p>
          <a:p>
            <a:pPr>
              <a:lnSpc>
                <a:spcPct val="200000"/>
              </a:lnSpc>
            </a:pPr>
            <a:r>
              <a:rPr lang="en-GB" sz="1350" b="0" dirty="0"/>
              <a:t>There are possibilities for personal agency which may ameliorate these impacts.</a:t>
            </a:r>
          </a:p>
          <a:p>
            <a:pPr>
              <a:lnSpc>
                <a:spcPct val="200000"/>
              </a:lnSpc>
            </a:pPr>
            <a:endParaRPr lang="en-GB" sz="1350" b="0" dirty="0"/>
          </a:p>
          <a:p>
            <a:pPr>
              <a:lnSpc>
                <a:spcPct val="200000"/>
              </a:lnSpc>
            </a:pPr>
            <a:r>
              <a:rPr lang="en-GB" sz="1350" b="0" dirty="0"/>
              <a:t>This leaves open the question of whether this is an issue that a host organisation bears a moral responsibility for?</a:t>
            </a:r>
          </a:p>
          <a:p>
            <a:pPr marL="0" indent="0">
              <a:lnSpc>
                <a:spcPct val="170000"/>
              </a:lnSpc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8359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7A320-11CF-BF49-B64D-F4D887E6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24AA9-7CAF-9048-AF0C-579A3325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BECBE1-B739-614B-9F9E-CE76E59AAF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Leaving volunteering due to age-related issues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3683" y="1153365"/>
            <a:ext cx="7886700" cy="582216"/>
          </a:xfrm>
        </p:spPr>
        <p:txBody>
          <a:bodyPr/>
          <a:lstStyle/>
          <a:p>
            <a:r>
              <a:rPr lang="en-GB" dirty="0"/>
              <a:t>Conclusions (2): For volunteer coordinators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1195" y="1735580"/>
            <a:ext cx="8379122" cy="3610721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GB" sz="1350" b="0" dirty="0"/>
              <a:t>The policies and relationships create space for freedom for managers to act in ways that support that agency &amp; process of leaving;</a:t>
            </a:r>
          </a:p>
          <a:p>
            <a:pPr>
              <a:lnSpc>
                <a:spcPct val="200000"/>
              </a:lnSpc>
            </a:pPr>
            <a:r>
              <a:rPr lang="en-GB" sz="1350" b="0" dirty="0"/>
              <a:t>Staff go beyond what is required to support volunteers but the limits of this are ill-defined;</a:t>
            </a:r>
          </a:p>
          <a:p>
            <a:pPr>
              <a:lnSpc>
                <a:spcPct val="200000"/>
              </a:lnSpc>
            </a:pPr>
            <a:r>
              <a:rPr lang="en-GB" sz="1350" b="0" dirty="0"/>
              <a:t>Organisations and volunteers may benefit if these processes and limits are articulated.</a:t>
            </a:r>
          </a:p>
          <a:p>
            <a:pPr>
              <a:lnSpc>
                <a:spcPct val="200000"/>
              </a:lnSpc>
            </a:pPr>
            <a:endParaRPr lang="en-GB" sz="1350" b="0" dirty="0"/>
          </a:p>
          <a:p>
            <a:pPr marL="0" indent="0">
              <a:lnSpc>
                <a:spcPct val="170000"/>
              </a:lnSpc>
              <a:buNone/>
            </a:pPr>
            <a:endParaRPr lang="en-GB" sz="1200" dirty="0"/>
          </a:p>
          <a:p>
            <a:pPr marL="0" indent="0">
              <a:lnSpc>
                <a:spcPct val="170000"/>
              </a:lnSpc>
              <a:buNone/>
            </a:pPr>
            <a:r>
              <a:rPr lang="en-GB" sz="1400" dirty="0"/>
              <a:t>In subsequent dissemination work, volunteer coordinators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1400" dirty="0"/>
              <a:t>	</a:t>
            </a:r>
            <a:r>
              <a:rPr lang="en-GB" sz="1400" b="0" dirty="0"/>
              <a:t>identified these issues in their own experience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1400" b="0" dirty="0"/>
              <a:t>	expressed a need for (greater) support.</a:t>
            </a:r>
          </a:p>
          <a:p>
            <a:pPr marL="0" indent="0"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63946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C9779-6995-7539-48DA-55553706A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36" y="1041458"/>
            <a:ext cx="8339170" cy="497848"/>
          </a:xfrm>
        </p:spPr>
        <p:txBody>
          <a:bodyPr/>
          <a:lstStyle/>
          <a:p>
            <a:r>
              <a:rPr lang="en-GB" dirty="0"/>
              <a:t>Starting in January 2024…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6659A-9BC3-3571-9761-F8791F4DD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537" y="1716412"/>
            <a:ext cx="3886200" cy="4455787"/>
          </a:xfrm>
        </p:spPr>
        <p:txBody>
          <a:bodyPr/>
          <a:lstStyle/>
          <a:p>
            <a:r>
              <a:rPr lang="en-GB" sz="1800" dirty="0"/>
              <a:t>8 case study cultural heritage organisations:</a:t>
            </a:r>
          </a:p>
          <a:p>
            <a:endParaRPr lang="en-GB" sz="1800" dirty="0"/>
          </a:p>
          <a:p>
            <a:pPr lvl="1"/>
            <a:r>
              <a:rPr lang="en-GB" sz="1800" dirty="0"/>
              <a:t>England and Scotland</a:t>
            </a:r>
          </a:p>
          <a:p>
            <a:pPr lvl="1"/>
            <a:r>
              <a:rPr lang="en-GB" sz="1800" dirty="0"/>
              <a:t>Museums, galleries, heritage &amp; religious organisations</a:t>
            </a:r>
          </a:p>
          <a:p>
            <a:pPr lvl="1"/>
            <a:r>
              <a:rPr lang="en-GB" sz="1800" dirty="0"/>
              <a:t>Large nationals to tiny local sites</a:t>
            </a:r>
          </a:p>
          <a:p>
            <a:pPr lvl="1"/>
            <a:r>
              <a:rPr lang="en-GB" sz="1800" dirty="0"/>
              <a:t>Large staff corps to fully volunteer-run</a:t>
            </a:r>
          </a:p>
          <a:p>
            <a:endParaRPr lang="en-GB" sz="1800" dirty="0"/>
          </a:p>
          <a:p>
            <a:r>
              <a:rPr lang="en-GB" sz="1800" dirty="0"/>
              <a:t>Interviews with :</a:t>
            </a:r>
          </a:p>
          <a:p>
            <a:pPr lvl="1"/>
            <a:r>
              <a:rPr lang="en-GB" sz="1800" dirty="0"/>
              <a:t>Volunteers</a:t>
            </a:r>
          </a:p>
          <a:p>
            <a:pPr lvl="3"/>
            <a:r>
              <a:rPr lang="en-GB" sz="1650" dirty="0"/>
              <a:t>Ex-volunteers</a:t>
            </a:r>
          </a:p>
          <a:p>
            <a:pPr lvl="1"/>
            <a:r>
              <a:rPr lang="en-GB" sz="1800" dirty="0"/>
              <a:t>Staff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808BF-680E-FB59-2E62-BDBDA759D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66D97-5DB6-E09F-A650-8C00C008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13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467B41-A056-FCEC-D0F3-6E308A0A7E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Cessation of Volunteering (ESRC project)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6D8B2F-5B68-4886-C5C6-BE2E84F9663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860706" y="1716412"/>
            <a:ext cx="3886200" cy="1184473"/>
          </a:xfrm>
        </p:spPr>
        <p:txBody>
          <a:bodyPr/>
          <a:lstStyle/>
          <a:p>
            <a:r>
              <a:rPr lang="en-GB" sz="1800" dirty="0"/>
              <a:t>National survey of volunteer managers across all volunteer-involving sectors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E5401E9-DBE6-1F32-3218-64ED0ED9DEC9}"/>
              </a:ext>
            </a:extLst>
          </p:cNvPr>
          <p:cNvSpPr txBox="1">
            <a:spLocks/>
          </p:cNvSpPr>
          <p:nvPr/>
        </p:nvSpPr>
        <p:spPr>
          <a:xfrm>
            <a:off x="4860706" y="3610003"/>
            <a:ext cx="3886200" cy="1633809"/>
          </a:xfrm>
          <a:prstGeom prst="rect">
            <a:avLst/>
          </a:prstGeom>
        </p:spPr>
        <p:txBody>
          <a:bodyPr vert="horz" wrap="square" lIns="0" tIns="0" rIns="0" bIns="180000" rtlCol="0">
            <a:noAutofit/>
          </a:bodyPr>
          <a:lstStyle>
            <a:lvl1pPr marL="105963" indent="-105963" algn="l" defTabSz="685783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050" b="1" i="0" kern="1200">
                <a:solidFill>
                  <a:schemeClr val="tx1"/>
                </a:solidFill>
                <a:latin typeface="Derailed" panose="020B0503030101060003" pitchFamily="34" charset="77"/>
                <a:ea typeface="+mn-ea"/>
                <a:cs typeface="+mn-cs"/>
              </a:defRPr>
            </a:lvl1pPr>
            <a:lvl2pPr marL="216689" indent="-110726" algn="l" defTabSz="685783" rtl="0" eaLnBrk="1" latinLnBrk="0" hangingPunct="1">
              <a:lnSpc>
                <a:spcPct val="110000"/>
              </a:lnSpc>
              <a:spcBef>
                <a:spcPts val="0"/>
              </a:spcBef>
              <a:buFont typeface="System Font"/>
              <a:buChar char="–"/>
              <a:tabLst/>
              <a:defRPr sz="1050" b="0" i="0" kern="1200">
                <a:solidFill>
                  <a:schemeClr val="tx1"/>
                </a:solidFill>
                <a:latin typeface="Derailed" panose="020B0503030101060003" pitchFamily="34" charset="77"/>
                <a:ea typeface="+mn-ea"/>
                <a:cs typeface="+mn-cs"/>
              </a:defRPr>
            </a:lvl2pPr>
            <a:lvl3pPr marL="105963" indent="-100010" algn="l" defTabSz="685783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900" b="1" i="0" kern="1200">
                <a:solidFill>
                  <a:schemeClr val="tx1"/>
                </a:solidFill>
                <a:latin typeface="Derailed" panose="020B0503030101060003" pitchFamily="34" charset="77"/>
                <a:ea typeface="+mn-ea"/>
                <a:cs typeface="+mn-cs"/>
              </a:defRPr>
            </a:lvl3pPr>
            <a:lvl4pPr marL="239310" indent="-107153" algn="l" defTabSz="685783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tabLst/>
              <a:defRPr sz="900" b="0" i="0" kern="1200">
                <a:solidFill>
                  <a:schemeClr val="tx1"/>
                </a:solidFill>
                <a:latin typeface="Derailed" panose="020B0503030101060003" pitchFamily="34" charset="77"/>
                <a:ea typeface="+mn-ea"/>
                <a:cs typeface="+mn-cs"/>
              </a:defRPr>
            </a:lvl4pPr>
            <a:lvl5pPr marL="272648" indent="-133347" algn="l" defTabSz="685783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tabLst/>
              <a:defRPr sz="750" b="0" i="0" kern="1200">
                <a:solidFill>
                  <a:schemeClr val="tx1"/>
                </a:solidFill>
                <a:latin typeface="Derailed" panose="020B0503030101060003" pitchFamily="34" charset="77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Reflective conversations with partners leading to creation of ‘repertoire of possible responses’ for volunteer managers.</a:t>
            </a:r>
          </a:p>
          <a:p>
            <a:r>
              <a:rPr lang="en-GB" sz="1800" dirty="0"/>
              <a:t>Advice for volunteers.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48238E4A-D2EE-4663-FC70-BF496038ECB5}"/>
              </a:ext>
            </a:extLst>
          </p:cNvPr>
          <p:cNvSpPr/>
          <p:nvPr/>
        </p:nvSpPr>
        <p:spPr>
          <a:xfrm>
            <a:off x="3934326" y="1539306"/>
            <a:ext cx="637674" cy="4455787"/>
          </a:xfrm>
          <a:prstGeom prst="rightBrace">
            <a:avLst>
              <a:gd name="adj1" fmla="val 8333"/>
              <a:gd name="adj2" fmla="val 108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E66863E4-CAE4-AD5F-9BA7-95141F27775C}"/>
              </a:ext>
            </a:extLst>
          </p:cNvPr>
          <p:cNvSpPr/>
          <p:nvPr/>
        </p:nvSpPr>
        <p:spPr>
          <a:xfrm rot="5400000">
            <a:off x="6303326" y="1312510"/>
            <a:ext cx="637674" cy="351327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B8B0E026-62A4-91C3-04C5-35FB560E6C9A}"/>
              </a:ext>
            </a:extLst>
          </p:cNvPr>
          <p:cNvSpPr txBox="1">
            <a:spLocks/>
          </p:cNvSpPr>
          <p:nvPr/>
        </p:nvSpPr>
        <p:spPr>
          <a:xfrm>
            <a:off x="4716327" y="5763752"/>
            <a:ext cx="4174958" cy="462682"/>
          </a:xfrm>
          <a:prstGeom prst="rect">
            <a:avLst/>
          </a:prstGeom>
        </p:spPr>
        <p:txBody>
          <a:bodyPr vert="horz" wrap="square" lIns="0" tIns="0" rIns="0" bIns="180000" rtlCol="0">
            <a:noAutofit/>
          </a:bodyPr>
          <a:lstStyle>
            <a:lvl1pPr marL="105963" indent="-105963" algn="l" defTabSz="685783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050" b="1" i="0" kern="1200">
                <a:solidFill>
                  <a:schemeClr val="tx1"/>
                </a:solidFill>
                <a:latin typeface="Derailed" panose="020B0503030101060003" pitchFamily="34" charset="77"/>
                <a:ea typeface="+mn-ea"/>
                <a:cs typeface="+mn-cs"/>
              </a:defRPr>
            </a:lvl1pPr>
            <a:lvl2pPr marL="216689" indent="-110726" algn="l" defTabSz="685783" rtl="0" eaLnBrk="1" latinLnBrk="0" hangingPunct="1">
              <a:lnSpc>
                <a:spcPct val="110000"/>
              </a:lnSpc>
              <a:spcBef>
                <a:spcPts val="0"/>
              </a:spcBef>
              <a:buFont typeface="System Font"/>
              <a:buChar char="–"/>
              <a:tabLst/>
              <a:defRPr sz="1050" b="0" i="0" kern="1200">
                <a:solidFill>
                  <a:schemeClr val="tx1"/>
                </a:solidFill>
                <a:latin typeface="Derailed" panose="020B0503030101060003" pitchFamily="34" charset="77"/>
                <a:ea typeface="+mn-ea"/>
                <a:cs typeface="+mn-cs"/>
              </a:defRPr>
            </a:lvl2pPr>
            <a:lvl3pPr marL="105963" indent="-100010" algn="l" defTabSz="685783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900" b="1" i="0" kern="1200">
                <a:solidFill>
                  <a:schemeClr val="tx1"/>
                </a:solidFill>
                <a:latin typeface="Derailed" panose="020B0503030101060003" pitchFamily="34" charset="77"/>
                <a:ea typeface="+mn-ea"/>
                <a:cs typeface="+mn-cs"/>
              </a:defRPr>
            </a:lvl3pPr>
            <a:lvl4pPr marL="239310" indent="-107153" algn="l" defTabSz="685783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tabLst/>
              <a:defRPr sz="900" b="0" i="0" kern="1200">
                <a:solidFill>
                  <a:schemeClr val="tx1"/>
                </a:solidFill>
                <a:latin typeface="Derailed" panose="020B0503030101060003" pitchFamily="34" charset="77"/>
                <a:ea typeface="+mn-ea"/>
                <a:cs typeface="+mn-cs"/>
              </a:defRPr>
            </a:lvl4pPr>
            <a:lvl5pPr marL="272648" indent="-133347" algn="l" defTabSz="685783" rtl="0" eaLnBrk="1" latinLnBrk="0" hangingPunct="1">
              <a:lnSpc>
                <a:spcPct val="110000"/>
              </a:lnSpc>
              <a:spcBef>
                <a:spcPts val="0"/>
              </a:spcBef>
              <a:buFont typeface="Raleway" panose="020B0503030101060003" pitchFamily="34" charset="0"/>
              <a:buChar char="−"/>
              <a:tabLst/>
              <a:defRPr sz="750" b="0" i="0" kern="1200">
                <a:solidFill>
                  <a:schemeClr val="tx1"/>
                </a:solidFill>
                <a:latin typeface="Derailed" panose="020B0503030101060003" pitchFamily="34" charset="77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hlinkClick r:id="rId2"/>
              </a:rPr>
              <a:t>bruce.davenport@newcastle.ac.uk</a:t>
            </a:r>
            <a:r>
              <a:rPr lang="en-GB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2393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6963E-732D-736F-2252-2BB2FBDCA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Whilst I’m here…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E111E-C0DA-487F-6E62-8C6BDAAE0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954" y="2040557"/>
            <a:ext cx="8112810" cy="3826164"/>
          </a:xfrm>
        </p:spPr>
        <p:txBody>
          <a:bodyPr/>
          <a:lstStyle/>
          <a:p>
            <a:r>
              <a:rPr lang="en-GB" sz="1400" b="0" dirty="0"/>
              <a:t>Just started a small project looking at volunteering in heritage organisations post-lockdown.</a:t>
            </a:r>
          </a:p>
          <a:p>
            <a:endParaRPr lang="en-GB" sz="1400" b="0" dirty="0"/>
          </a:p>
          <a:p>
            <a:r>
              <a:rPr lang="en-GB" sz="1400" b="0" dirty="0"/>
              <a:t>UK and other countries seeing a long-term decline in formal volunteering.</a:t>
            </a:r>
          </a:p>
          <a:p>
            <a:endParaRPr lang="en-GB" sz="1400" b="0" dirty="0"/>
          </a:p>
          <a:p>
            <a:r>
              <a:rPr lang="en-GB" sz="1400" b="0" dirty="0"/>
              <a:t>Some organisations report difficulties in recruiting post-lockdown</a:t>
            </a:r>
          </a:p>
          <a:p>
            <a:endParaRPr lang="en-GB" sz="1400" b="0" dirty="0"/>
          </a:p>
          <a:p>
            <a:r>
              <a:rPr lang="en-GB" sz="1400" b="0" dirty="0"/>
              <a:t>Interested in people who have not returned to volunteering since lockdown</a:t>
            </a:r>
          </a:p>
          <a:p>
            <a:endParaRPr lang="en-GB" sz="1400" b="0" dirty="0"/>
          </a:p>
          <a:p>
            <a:r>
              <a:rPr lang="en-GB" sz="1400" b="0" dirty="0"/>
              <a:t>Many reasons why this might be. Best available data doesn’t help much.</a:t>
            </a:r>
          </a:p>
          <a:p>
            <a:endParaRPr lang="en-GB" sz="1400" b="0" dirty="0"/>
          </a:p>
          <a:p>
            <a:r>
              <a:rPr lang="en-GB" sz="1400" b="0" dirty="0"/>
              <a:t>Would like to survey people who have not returned to volunteering since lockdown.</a:t>
            </a:r>
          </a:p>
          <a:p>
            <a:endParaRPr lang="en-GB" sz="1400" b="0" dirty="0"/>
          </a:p>
          <a:p>
            <a:r>
              <a:rPr lang="en-GB" sz="1400" b="0" dirty="0"/>
              <a:t>To do that, I have to work with volunteer co-ordinators in heritage organisations.</a:t>
            </a:r>
          </a:p>
          <a:p>
            <a:endParaRPr lang="en-GB" sz="1400" b="0" dirty="0"/>
          </a:p>
          <a:p>
            <a:r>
              <a:rPr lang="en-GB" sz="1400" b="0" dirty="0"/>
              <a:t>If you know a volunteer coordinator at a heritage organisation in the UK, please let me know.</a:t>
            </a:r>
          </a:p>
          <a:p>
            <a:endParaRPr lang="en-GB" sz="1400" b="0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DCD72-5C7D-8E25-0A98-258B144D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3A51F-0BA8-2AF5-A3BE-F91BC9B30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14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EEA40C-544F-5FD6-D72A-DFB51908A7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Post-lockdown volunteering</a:t>
            </a:r>
          </a:p>
        </p:txBody>
      </p:sp>
    </p:spTree>
    <p:extLst>
      <p:ext uri="{BB962C8B-B14F-4D97-AF65-F5344CB8AC3E}">
        <p14:creationId xmlns:p14="http://schemas.microsoft.com/office/powerpoint/2010/main" val="521682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64B19-1BA9-41A2-012A-EA5175C9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E02DA0-B054-2072-4307-49DED6DE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947273-8588-0045-FC89-C1C001DC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t>15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15796D-DE93-1E8F-726D-51099824EC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Cessation of Volunteering</a:t>
            </a:r>
          </a:p>
        </p:txBody>
      </p:sp>
    </p:spTree>
    <p:extLst>
      <p:ext uri="{BB962C8B-B14F-4D97-AF65-F5344CB8AC3E}">
        <p14:creationId xmlns:p14="http://schemas.microsoft.com/office/powerpoint/2010/main" val="75911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7A320-11CF-BF49-B64D-F4D887E6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24AA9-7CAF-9048-AF0C-579A3325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BECBE1-B739-614B-9F9E-CE76E59AAF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1800" dirty="0"/>
              <a:t>Leaving volunteering due to age-related issues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1195" y="1162715"/>
            <a:ext cx="7886700" cy="582216"/>
          </a:xfrm>
        </p:spPr>
        <p:txBody>
          <a:bodyPr/>
          <a:lstStyle/>
          <a:p>
            <a:r>
              <a:rPr lang="en-GB" sz="2400" dirty="0"/>
              <a:t>The prompt…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1195" y="1744930"/>
            <a:ext cx="7886700" cy="2640903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sz="1600" b="0" dirty="0"/>
              <a:t>“</a:t>
            </a:r>
            <a:r>
              <a:rPr lang="en-GB" sz="1600" b="0" dirty="0" err="1"/>
              <a:t>Erm</a:t>
            </a:r>
            <a:r>
              <a:rPr lang="en-GB" sz="1600" b="0" dirty="0"/>
              <a:t>... Well there’s another thing as well, </a:t>
            </a:r>
            <a:r>
              <a:rPr lang="en-GB" sz="1600" b="0" dirty="0" err="1"/>
              <a:t>erm</a:t>
            </a:r>
            <a:r>
              <a:rPr lang="en-GB" sz="1600" b="0" dirty="0"/>
              <a:t>, I’m a member of the &lt;British conservation organisation 1&gt; ((Clears throat)) and until three days ago, </a:t>
            </a:r>
            <a:r>
              <a:rPr lang="en-GB" sz="1600" b="0" dirty="0" err="1"/>
              <a:t>erm</a:t>
            </a:r>
            <a:r>
              <a:rPr lang="en-GB" sz="1600" b="0" dirty="0"/>
              <a:t>, ((Clears throat)) I’d been with the &lt;British conservation organisation 1&gt; for five or six years, </a:t>
            </a:r>
            <a:r>
              <a:rPr lang="en-GB" sz="1600" b="0" dirty="0" err="1"/>
              <a:t>erm</a:t>
            </a:r>
            <a:r>
              <a:rPr lang="en-GB" sz="1600" b="0" dirty="0"/>
              <a:t>, and used to go, </a:t>
            </a:r>
            <a:r>
              <a:rPr lang="en-GB" sz="1600" b="0" dirty="0" err="1"/>
              <a:t>erm</a:t>
            </a:r>
            <a:r>
              <a:rPr lang="en-GB" sz="1600" b="0" dirty="0"/>
              <a:t>, every Sunday to, to act as a room, room guide there. And I literally packed up last weekend. </a:t>
            </a:r>
            <a:r>
              <a:rPr lang="en-GB" sz="1600" b="0" dirty="0" err="1"/>
              <a:t>Erm</a:t>
            </a:r>
            <a:r>
              <a:rPr lang="en-GB" sz="1600" b="0" dirty="0"/>
              <a:t>, so I, I, I can’t go there anymore so I have to find something else to do on Sun- on a Sunday now. ((Laughter))”</a:t>
            </a:r>
          </a:p>
          <a:p>
            <a:pPr marL="0" indent="0">
              <a:lnSpc>
                <a:spcPct val="170000"/>
              </a:lnSpc>
              <a:buNone/>
            </a:pPr>
            <a:endParaRPr lang="en-GB" sz="1600" dirty="0"/>
          </a:p>
          <a:p>
            <a:pPr marL="0" indent="0">
              <a:lnSpc>
                <a:spcPct val="170000"/>
              </a:lnSpc>
              <a:buNone/>
            </a:pPr>
            <a:r>
              <a:rPr lang="en-GB" sz="1600" dirty="0"/>
              <a:t>13 times in 1 interview</a:t>
            </a:r>
          </a:p>
          <a:p>
            <a:pPr marL="0" indent="0">
              <a:buNone/>
            </a:pPr>
            <a:endParaRPr lang="en-GB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63" y="4385834"/>
            <a:ext cx="1041091" cy="110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4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704AF-3106-0747-B618-864F5E43A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77" y="1118939"/>
            <a:ext cx="4284987" cy="755700"/>
          </a:xfrm>
        </p:spPr>
        <p:txBody>
          <a:bodyPr/>
          <a:lstStyle/>
          <a:p>
            <a:r>
              <a:rPr lang="en-GB" sz="2400" dirty="0"/>
              <a:t>… which begged some 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B1447-9091-A443-B9DD-13AC03FFA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484" y="2067122"/>
            <a:ext cx="4669481" cy="3826164"/>
          </a:xfrm>
        </p:spPr>
        <p:txBody>
          <a:bodyPr/>
          <a:lstStyle/>
          <a:p>
            <a:r>
              <a:rPr lang="en-GB" sz="1800" dirty="0"/>
              <a:t>We talk about volunteering</a:t>
            </a:r>
          </a:p>
          <a:p>
            <a:pPr lvl="1"/>
            <a:r>
              <a:rPr lang="en-GB" sz="1600" dirty="0"/>
              <a:t>In terms of politics and economic necessity</a:t>
            </a:r>
          </a:p>
          <a:p>
            <a:pPr lvl="1"/>
            <a:r>
              <a:rPr lang="en-GB" sz="1600" dirty="0"/>
              <a:t>In terms of managing volunteers</a:t>
            </a:r>
          </a:p>
          <a:p>
            <a:pPr lvl="1"/>
            <a:r>
              <a:rPr lang="en-GB" sz="1600" dirty="0"/>
              <a:t>In terms of health &amp; wellbeing outcomes for volunteers</a:t>
            </a:r>
          </a:p>
          <a:p>
            <a:r>
              <a:rPr lang="en-GB" sz="1600" dirty="0"/>
              <a:t> </a:t>
            </a:r>
            <a:br>
              <a:rPr lang="en-GB" sz="1600" dirty="0"/>
            </a:br>
            <a:r>
              <a:rPr lang="en-GB" sz="1800" dirty="0"/>
              <a:t>Do we ever ask:</a:t>
            </a:r>
          </a:p>
          <a:p>
            <a:pPr lvl="1"/>
            <a:r>
              <a:rPr lang="en-GB" sz="1600" dirty="0"/>
              <a:t>What is it like when you have to stop?</a:t>
            </a:r>
          </a:p>
          <a:p>
            <a:pPr lvl="1"/>
            <a:r>
              <a:rPr lang="en-GB" sz="1600" dirty="0"/>
              <a:t>What does stopping do for your wellbeing?</a:t>
            </a:r>
          </a:p>
          <a:p>
            <a:pPr lvl="1"/>
            <a:r>
              <a:rPr lang="en-GB" sz="1600" dirty="0"/>
              <a:t>What is it like when you are managing someone in this position?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6BC7120-C9B0-0B47-9740-173EA083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512801C-E38C-B148-A144-1AD99E78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55A843F4-0DF1-48E2-98C3-976A3D8F4E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1800" dirty="0"/>
              <a:t>Leaving volunteering due to age-related issues</a:t>
            </a:r>
          </a:p>
        </p:txBody>
      </p:sp>
      <p:pic>
        <p:nvPicPr>
          <p:cNvPr id="8" name="Picture 2" descr="https://aftervolunteering.files.wordpress.com/2017/05/old-low-light.jpg?w=480&amp;h=300&amp;crop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3"/>
          <a:stretch/>
        </p:blipFill>
        <p:spPr bwMode="auto">
          <a:xfrm>
            <a:off x="5578867" y="1118939"/>
            <a:ext cx="294815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483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7A320-11CF-BF49-B64D-F4D887E6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24AA9-7CAF-9048-AF0C-579A3325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BECBE1-B739-614B-9F9E-CE76E59AAF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1800" dirty="0"/>
              <a:t>Leaving volunteering due to age-related issues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9810" y="1068394"/>
            <a:ext cx="7886700" cy="394148"/>
          </a:xfrm>
        </p:spPr>
        <p:txBody>
          <a:bodyPr/>
          <a:lstStyle/>
          <a:p>
            <a:r>
              <a:rPr lang="en-GB" sz="2400" dirty="0"/>
              <a:t>What we did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5704" y="1549483"/>
            <a:ext cx="8580036" cy="97459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GB" sz="1600" b="0" dirty="0"/>
              <a:t>Semi-structured interviews focusing on volunteers’ experiences &amp; managers’ experiences;</a:t>
            </a:r>
          </a:p>
          <a:p>
            <a:pPr>
              <a:lnSpc>
                <a:spcPct val="200000"/>
              </a:lnSpc>
            </a:pPr>
            <a:r>
              <a:rPr lang="en-GB" sz="1600" b="0" dirty="0"/>
              <a:t>Analysed the data drawing on what people and theoretical categories.</a:t>
            </a:r>
          </a:p>
          <a:p>
            <a:pPr marL="0" indent="0">
              <a:buNone/>
            </a:pPr>
            <a:endParaRPr lang="en-GB" sz="1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33517"/>
              </p:ext>
            </p:extLst>
          </p:nvPr>
        </p:nvGraphicFramePr>
        <p:xfrm>
          <a:off x="1308538" y="3160413"/>
          <a:ext cx="7651308" cy="1589076"/>
        </p:xfrm>
        <a:graphic>
          <a:graphicData uri="http://schemas.openxmlformats.org/drawingml/2006/table">
            <a:tbl>
              <a:tblPr/>
              <a:tblGrid>
                <a:gridCol w="364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43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43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43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43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43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434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43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434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43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434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434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434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434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6434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230556"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cultural heritage organisations</a:t>
                      </a:r>
                    </a:p>
                  </a:txBody>
                  <a:tcPr marL="1956" marR="1956" marT="1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556"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556"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volunteer managers</a:t>
                      </a:r>
                    </a:p>
                  </a:txBody>
                  <a:tcPr marL="1956" marR="1956" marT="1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current volunteers</a:t>
                      </a:r>
                    </a:p>
                  </a:txBody>
                  <a:tcPr marL="1956" marR="1956" marT="1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ex-volunteers</a:t>
                      </a:r>
                    </a:p>
                  </a:txBody>
                  <a:tcPr marL="1956" marR="1956" marT="1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56"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556"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29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volunteer managers</a:t>
                      </a:r>
                    </a:p>
                  </a:txBody>
                  <a:tcPr marL="1956" marR="1956" marT="1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current volunteers</a:t>
                      </a:r>
                    </a:p>
                  </a:txBody>
                  <a:tcPr marL="1956" marR="1956" marT="1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current volunteers with experience of withdrawal</a:t>
                      </a:r>
                    </a:p>
                  </a:txBody>
                  <a:tcPr marL="1956" marR="1956" marT="1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ex-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vol’rs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56" marR="1956" marT="1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988" y="3160415"/>
            <a:ext cx="196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Who we worked with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87" y="3515963"/>
            <a:ext cx="2144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Who we intended to interview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67831" y="4987491"/>
            <a:ext cx="2970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This was an unanticipated (&amp; relevant) aspect of volunteer experience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113417" y="4726632"/>
            <a:ext cx="0" cy="2424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-1" y="4244161"/>
            <a:ext cx="1198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Who we interviewed</a:t>
            </a:r>
          </a:p>
        </p:txBody>
      </p:sp>
    </p:spTree>
    <p:extLst>
      <p:ext uri="{BB962C8B-B14F-4D97-AF65-F5344CB8AC3E}">
        <p14:creationId xmlns:p14="http://schemas.microsoft.com/office/powerpoint/2010/main" val="154454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704AF-3106-0747-B618-864F5E43A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11" y="1120364"/>
            <a:ext cx="3948543" cy="392740"/>
          </a:xfrm>
        </p:spPr>
        <p:txBody>
          <a:bodyPr/>
          <a:lstStyle/>
          <a:p>
            <a:r>
              <a:rPr lang="en-GB" sz="2400" dirty="0"/>
              <a:t>What we did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B1447-9091-A443-B9DD-13AC03FFA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811" y="1905312"/>
            <a:ext cx="4101922" cy="3826164"/>
          </a:xfrm>
        </p:spPr>
        <p:txBody>
          <a:bodyPr/>
          <a:lstStyle/>
          <a:p>
            <a:r>
              <a:rPr lang="en-GB" sz="1800" dirty="0"/>
              <a:t>Working through a series of comparisons:</a:t>
            </a:r>
          </a:p>
          <a:p>
            <a:endParaRPr lang="en-GB" sz="1600" dirty="0"/>
          </a:p>
          <a:p>
            <a:pPr lvl="1"/>
            <a:r>
              <a:rPr lang="en-GB" sz="1600" dirty="0"/>
              <a:t>Volunteers’ perceptions of the impact of volunteering </a:t>
            </a:r>
            <a:r>
              <a:rPr lang="en-GB" sz="1600" i="1" dirty="0" err="1"/>
              <a:t>cf</a:t>
            </a:r>
            <a:r>
              <a:rPr lang="en-GB" sz="1600" dirty="0"/>
              <a:t> literature on volunteering &amp; wellbeing</a:t>
            </a:r>
          </a:p>
          <a:p>
            <a:pPr lvl="1"/>
            <a:endParaRPr lang="en-GB" sz="1600" dirty="0"/>
          </a:p>
          <a:p>
            <a:pPr lvl="1"/>
            <a:r>
              <a:rPr lang="en-GB" sz="1600" dirty="0"/>
              <a:t>Volunteers’ anticipation of impact of leaving </a:t>
            </a:r>
            <a:r>
              <a:rPr lang="en-GB" sz="1600" i="1" dirty="0" err="1"/>
              <a:t>cf</a:t>
            </a:r>
            <a:r>
              <a:rPr lang="en-GB" sz="1600" dirty="0"/>
              <a:t> their own perceptions of the impact of volunteering</a:t>
            </a:r>
          </a:p>
          <a:p>
            <a:pPr lvl="1"/>
            <a:endParaRPr lang="en-GB" sz="1600" dirty="0"/>
          </a:p>
          <a:p>
            <a:pPr lvl="1"/>
            <a:r>
              <a:rPr lang="en-GB" sz="1600" dirty="0"/>
              <a:t>Volunteers’ experiences of leaving </a:t>
            </a:r>
            <a:r>
              <a:rPr lang="en-GB" sz="1600" i="1" dirty="0" err="1"/>
              <a:t>cf</a:t>
            </a:r>
            <a:r>
              <a:rPr lang="en-GB" sz="1600" dirty="0"/>
              <a:t> their anticipations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6BC7120-C9B0-0B47-9740-173EA083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512801C-E38C-B148-A144-1AD99E78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55A843F4-0DF1-48E2-98C3-976A3D8F4E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Leaving volunteering due to age-related issues</a:t>
            </a:r>
          </a:p>
        </p:txBody>
      </p:sp>
      <p:pic>
        <p:nvPicPr>
          <p:cNvPr id="9" name="Picture 6" descr="https://aftervolunteering.files.wordpress.com/2017/05/train-at-beamish.jpg?w=656&amp;h=300&amp;crop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7"/>
          <a:stretch/>
        </p:blipFill>
        <p:spPr bwMode="auto">
          <a:xfrm>
            <a:off x="4760614" y="1120364"/>
            <a:ext cx="4005539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203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704AF-3106-0747-B618-864F5E43A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43" y="1019718"/>
            <a:ext cx="5800096" cy="876753"/>
          </a:xfrm>
        </p:spPr>
        <p:txBody>
          <a:bodyPr/>
          <a:lstStyle/>
          <a:p>
            <a:r>
              <a:rPr lang="en-GB" sz="2400" dirty="0"/>
              <a:t>Impacts of volunteering related to wellbeing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6BC7120-C9B0-0B47-9740-173EA083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512801C-E38C-B148-A144-1AD99E78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55A843F4-0DF1-48E2-98C3-976A3D8F4E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1800" dirty="0"/>
              <a:t>Leaving volunteering due to age-related issues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3329537" y="2602684"/>
            <a:ext cx="342900" cy="1620400"/>
          </a:xfrm>
          <a:prstGeom prst="rightBrace">
            <a:avLst>
              <a:gd name="adj1" fmla="val 8333"/>
              <a:gd name="adj2" fmla="val 4958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TextBox 12"/>
          <p:cNvSpPr txBox="1"/>
          <p:nvPr/>
        </p:nvSpPr>
        <p:spPr>
          <a:xfrm>
            <a:off x="3924874" y="3271015"/>
            <a:ext cx="3637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These fit well with literature on wellbeing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3341191" y="4440435"/>
            <a:ext cx="342900" cy="33655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TextBox 14"/>
          <p:cNvSpPr txBox="1"/>
          <p:nvPr/>
        </p:nvSpPr>
        <p:spPr>
          <a:xfrm>
            <a:off x="3924874" y="4434395"/>
            <a:ext cx="4219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This includes both emotional and health impacts</a:t>
            </a:r>
          </a:p>
        </p:txBody>
      </p:sp>
      <p:sp>
        <p:nvSpPr>
          <p:cNvPr id="16" name="Right Brace 15"/>
          <p:cNvSpPr/>
          <p:nvPr/>
        </p:nvSpPr>
        <p:spPr>
          <a:xfrm>
            <a:off x="3348088" y="4793255"/>
            <a:ext cx="342900" cy="33655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TextBox 16"/>
          <p:cNvSpPr txBox="1"/>
          <p:nvPr/>
        </p:nvSpPr>
        <p:spPr>
          <a:xfrm>
            <a:off x="3924874" y="4673233"/>
            <a:ext cx="454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This is not so prominent in the literature but fits with unpublished findings from earlier work.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882773"/>
              </p:ext>
            </p:extLst>
          </p:nvPr>
        </p:nvGraphicFramePr>
        <p:xfrm>
          <a:off x="454632" y="2120693"/>
          <a:ext cx="2720369" cy="3124811"/>
        </p:xfrm>
        <a:graphic>
          <a:graphicData uri="http://schemas.openxmlformats.org/drawingml/2006/table">
            <a:tbl>
              <a:tblPr firstRow="1" bandRow="1"/>
              <a:tblGrid>
                <a:gridCol w="2720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15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AU" sz="1600" b="1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Nature of impact</a:t>
                      </a:r>
                      <a:endParaRPr lang="en-GB" sz="1600" b="1" dirty="0">
                        <a:effectLst/>
                        <a:latin typeface="Derailed" panose="020B05030301010600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51435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569">
                <a:tc>
                  <a:txBody>
                    <a:bodyPr/>
                    <a:lstStyle/>
                    <a:p>
                      <a:pPr marL="285750" algn="l">
                        <a:lnSpc>
                          <a:spcPct val="107000"/>
                        </a:lnSpc>
                      </a:pPr>
                      <a:r>
                        <a:rPr lang="en-AU" sz="1600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Affective responses</a:t>
                      </a:r>
                      <a:endParaRPr lang="en-GB" sz="1600" dirty="0">
                        <a:effectLst/>
                        <a:latin typeface="Derailed" panose="020B05030301010600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5143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569">
                <a:tc>
                  <a:txBody>
                    <a:bodyPr/>
                    <a:lstStyle/>
                    <a:p>
                      <a:pPr marL="285750" algn="l">
                        <a:lnSpc>
                          <a:spcPct val="107000"/>
                        </a:lnSpc>
                      </a:pPr>
                      <a:r>
                        <a:rPr lang="en-AU" sz="1600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Giving back-helping-sharing</a:t>
                      </a:r>
                      <a:endParaRPr lang="en-GB" sz="1600" dirty="0">
                        <a:effectLst/>
                        <a:latin typeface="Derailed" panose="020B05030301010600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514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21">
                <a:tc>
                  <a:txBody>
                    <a:bodyPr/>
                    <a:lstStyle/>
                    <a:p>
                      <a:pPr marL="285750" algn="l">
                        <a:lnSpc>
                          <a:spcPct val="107000"/>
                        </a:lnSpc>
                      </a:pPr>
                      <a:r>
                        <a:rPr lang="en-AU" sz="1600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Friendship or social relationships</a:t>
                      </a:r>
                      <a:endParaRPr lang="en-GB" sz="1600" dirty="0">
                        <a:effectLst/>
                        <a:latin typeface="Derailed" panose="020B05030301010600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514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569">
                <a:tc>
                  <a:txBody>
                    <a:bodyPr/>
                    <a:lstStyle/>
                    <a:p>
                      <a:pPr marL="285750" algn="l">
                        <a:lnSpc>
                          <a:spcPct val="107000"/>
                        </a:lnSpc>
                      </a:pPr>
                      <a:r>
                        <a:rPr lang="en-AU" sz="1600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Learning</a:t>
                      </a:r>
                      <a:endParaRPr lang="en-GB" sz="1600" dirty="0">
                        <a:effectLst/>
                        <a:latin typeface="Derailed" panose="020B05030301010600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514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569">
                <a:tc>
                  <a:txBody>
                    <a:bodyPr/>
                    <a:lstStyle/>
                    <a:p>
                      <a:pPr marL="285750" algn="l">
                        <a:lnSpc>
                          <a:spcPct val="107000"/>
                        </a:lnSpc>
                      </a:pPr>
                      <a:r>
                        <a:rPr lang="en-AU" sz="1600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Negative impacts</a:t>
                      </a:r>
                      <a:endParaRPr lang="en-GB" sz="1600" dirty="0">
                        <a:effectLst/>
                        <a:latin typeface="Derailed" panose="020B05030301010600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514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569">
                <a:tc>
                  <a:txBody>
                    <a:bodyPr/>
                    <a:lstStyle/>
                    <a:p>
                      <a:pPr marL="285750" algn="l">
                        <a:lnSpc>
                          <a:spcPct val="107000"/>
                        </a:lnSpc>
                      </a:pPr>
                      <a:r>
                        <a:rPr lang="en-AU" sz="1600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Respite</a:t>
                      </a:r>
                      <a:endParaRPr lang="en-GB" sz="1600" dirty="0">
                        <a:effectLst/>
                        <a:latin typeface="Derailed" panose="020B05030301010600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514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549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704AF-3106-0747-B618-864F5E43A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11" y="1174841"/>
            <a:ext cx="5800096" cy="392740"/>
          </a:xfrm>
        </p:spPr>
        <p:txBody>
          <a:bodyPr/>
          <a:lstStyle/>
          <a:p>
            <a:r>
              <a:rPr lang="en-GB" sz="2400" dirty="0"/>
              <a:t>Anticipating leaving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6BC7120-C9B0-0B47-9740-173EA083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512801C-E38C-B148-A144-1AD99E78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55A843F4-0DF1-48E2-98C3-976A3D8F4E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1800" dirty="0"/>
              <a:t>Leaving volunteering due to age-related issues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3321490" y="2304076"/>
            <a:ext cx="342900" cy="1524000"/>
          </a:xfrm>
          <a:prstGeom prst="rightBrace">
            <a:avLst>
              <a:gd name="adj1" fmla="val 8333"/>
              <a:gd name="adj2" fmla="val 2329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967807"/>
              </p:ext>
            </p:extLst>
          </p:nvPr>
        </p:nvGraphicFramePr>
        <p:xfrm>
          <a:off x="454632" y="1868035"/>
          <a:ext cx="2720369" cy="3124811"/>
        </p:xfrm>
        <a:graphic>
          <a:graphicData uri="http://schemas.openxmlformats.org/drawingml/2006/table">
            <a:tbl>
              <a:tblPr firstRow="1" bandRow="1"/>
              <a:tblGrid>
                <a:gridCol w="2720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15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AU" sz="1600" b="1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Nature of impact</a:t>
                      </a:r>
                      <a:endParaRPr lang="en-GB" sz="1600" b="1" dirty="0">
                        <a:effectLst/>
                        <a:latin typeface="Derailed" panose="020B05030301010600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51435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569">
                <a:tc>
                  <a:txBody>
                    <a:bodyPr/>
                    <a:lstStyle/>
                    <a:p>
                      <a:pPr marL="285750" algn="l">
                        <a:lnSpc>
                          <a:spcPct val="107000"/>
                        </a:lnSpc>
                      </a:pPr>
                      <a:r>
                        <a:rPr lang="en-AU" sz="1600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Affective responses</a:t>
                      </a:r>
                      <a:endParaRPr lang="en-GB" sz="1600" dirty="0">
                        <a:effectLst/>
                        <a:latin typeface="Derailed" panose="020B05030301010600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5143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569">
                <a:tc>
                  <a:txBody>
                    <a:bodyPr/>
                    <a:lstStyle/>
                    <a:p>
                      <a:pPr marL="285750" algn="l">
                        <a:lnSpc>
                          <a:spcPct val="107000"/>
                        </a:lnSpc>
                      </a:pPr>
                      <a:r>
                        <a:rPr lang="en-AU" sz="1600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Giving back-helping-sharing</a:t>
                      </a:r>
                      <a:endParaRPr lang="en-GB" sz="1600" dirty="0">
                        <a:effectLst/>
                        <a:latin typeface="Derailed" panose="020B05030301010600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514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21">
                <a:tc>
                  <a:txBody>
                    <a:bodyPr/>
                    <a:lstStyle/>
                    <a:p>
                      <a:pPr marL="285750" algn="l">
                        <a:lnSpc>
                          <a:spcPct val="107000"/>
                        </a:lnSpc>
                      </a:pPr>
                      <a:r>
                        <a:rPr lang="en-AU" sz="1600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Friendship or social relationships</a:t>
                      </a:r>
                      <a:endParaRPr lang="en-GB" sz="1600" dirty="0">
                        <a:effectLst/>
                        <a:latin typeface="Derailed" panose="020B05030301010600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514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569">
                <a:tc>
                  <a:txBody>
                    <a:bodyPr/>
                    <a:lstStyle/>
                    <a:p>
                      <a:pPr marL="285750" algn="l">
                        <a:lnSpc>
                          <a:spcPct val="107000"/>
                        </a:lnSpc>
                      </a:pPr>
                      <a:r>
                        <a:rPr lang="en-AU" sz="1600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Learning</a:t>
                      </a:r>
                      <a:endParaRPr lang="en-GB" sz="1600" dirty="0">
                        <a:effectLst/>
                        <a:latin typeface="Derailed" panose="020B05030301010600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514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569">
                <a:tc>
                  <a:txBody>
                    <a:bodyPr/>
                    <a:lstStyle/>
                    <a:p>
                      <a:pPr marL="285750" algn="l">
                        <a:lnSpc>
                          <a:spcPct val="107000"/>
                        </a:lnSpc>
                      </a:pPr>
                      <a:r>
                        <a:rPr lang="en-AU" sz="1600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Negative impacts</a:t>
                      </a:r>
                      <a:endParaRPr lang="en-GB" sz="1600" dirty="0">
                        <a:effectLst/>
                        <a:latin typeface="Derailed" panose="020B05030301010600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514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569">
                <a:tc>
                  <a:txBody>
                    <a:bodyPr/>
                    <a:lstStyle/>
                    <a:p>
                      <a:pPr marL="285750" algn="l">
                        <a:lnSpc>
                          <a:spcPct val="107000"/>
                        </a:lnSpc>
                      </a:pPr>
                      <a:r>
                        <a:rPr lang="en-AU" sz="1600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Respite</a:t>
                      </a:r>
                      <a:endParaRPr lang="en-GB" sz="1600" dirty="0">
                        <a:effectLst/>
                        <a:latin typeface="Derailed" panose="020B05030301010600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514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275266"/>
              </p:ext>
            </p:extLst>
          </p:nvPr>
        </p:nvGraphicFramePr>
        <p:xfrm>
          <a:off x="3893431" y="1868036"/>
          <a:ext cx="2286476" cy="3618753"/>
        </p:xfrm>
        <a:graphic>
          <a:graphicData uri="http://schemas.openxmlformats.org/drawingml/2006/table">
            <a:tbl>
              <a:tblPr firstRow="1" firstCol="1" bandRow="1"/>
              <a:tblGrid>
                <a:gridCol w="2286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9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Anticipating leaving</a:t>
                      </a:r>
                      <a:endParaRPr lang="en-GB" sz="1600" b="1" dirty="0"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920">
                <a:tc>
                  <a:txBody>
                    <a:bodyPr/>
                    <a:lstStyle/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Negative affect</a:t>
                      </a:r>
                      <a:endParaRPr lang="en-GB" sz="1600" dirty="0"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920">
                <a:tc>
                  <a:txBody>
                    <a:bodyPr/>
                    <a:lstStyle/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Loss of benefits*</a:t>
                      </a:r>
                      <a:endParaRPr lang="en-GB" sz="1600" dirty="0"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920">
                <a:tc>
                  <a:txBody>
                    <a:bodyPr/>
                    <a:lstStyle/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Relates to wider</a:t>
                      </a:r>
                    </a:p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context</a:t>
                      </a:r>
                      <a:endParaRPr lang="en-GB" sz="1600" dirty="0"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920">
                <a:tc>
                  <a:txBody>
                    <a:bodyPr/>
                    <a:lstStyle/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Resisting stopping</a:t>
                      </a:r>
                      <a:endParaRPr lang="en-GB" sz="1600" dirty="0"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920">
                <a:tc>
                  <a:txBody>
                    <a:bodyPr/>
                    <a:lstStyle/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Self-aware hopefully</a:t>
                      </a:r>
                      <a:endParaRPr lang="en-GB" sz="1600" dirty="0"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920">
                <a:tc>
                  <a:txBody>
                    <a:bodyPr/>
                    <a:lstStyle/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End gradually</a:t>
                      </a:r>
                      <a:endParaRPr lang="en-GB" sz="1600" dirty="0"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155">
                <a:tc>
                  <a:txBody>
                    <a:bodyPr/>
                    <a:lstStyle/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 do it to suit me</a:t>
                      </a:r>
                      <a:endParaRPr lang="en-GB" sz="1600" dirty="0"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" name="Left Brace 19"/>
          <p:cNvSpPr/>
          <p:nvPr/>
        </p:nvSpPr>
        <p:spPr>
          <a:xfrm>
            <a:off x="3669991" y="2304076"/>
            <a:ext cx="281783" cy="689196"/>
          </a:xfrm>
          <a:prstGeom prst="leftBrace">
            <a:avLst>
              <a:gd name="adj1" fmla="val 8333"/>
              <a:gd name="adj2" fmla="val 51118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ight Brace 20"/>
          <p:cNvSpPr/>
          <p:nvPr/>
        </p:nvSpPr>
        <p:spPr>
          <a:xfrm>
            <a:off x="6251344" y="3061463"/>
            <a:ext cx="152003" cy="50341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TextBox 21"/>
          <p:cNvSpPr txBox="1"/>
          <p:nvPr/>
        </p:nvSpPr>
        <p:spPr>
          <a:xfrm>
            <a:off x="6439141" y="3001087"/>
            <a:ext cx="246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How people responded to the question</a:t>
            </a:r>
          </a:p>
        </p:txBody>
      </p:sp>
      <p:sp>
        <p:nvSpPr>
          <p:cNvPr id="23" name="Right Brace 22"/>
          <p:cNvSpPr/>
          <p:nvPr/>
        </p:nvSpPr>
        <p:spPr>
          <a:xfrm>
            <a:off x="6244202" y="3725050"/>
            <a:ext cx="159146" cy="1267795"/>
          </a:xfrm>
          <a:prstGeom prst="rightBrace">
            <a:avLst>
              <a:gd name="adj1" fmla="val 8333"/>
              <a:gd name="adj2" fmla="val 4732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" name="TextBox 23"/>
          <p:cNvSpPr txBox="1"/>
          <p:nvPr/>
        </p:nvSpPr>
        <p:spPr>
          <a:xfrm>
            <a:off x="6501376" y="3958336"/>
            <a:ext cx="2313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Forms of personal agency</a:t>
            </a:r>
          </a:p>
        </p:txBody>
      </p:sp>
      <p:sp>
        <p:nvSpPr>
          <p:cNvPr id="25" name="Right Brace 24"/>
          <p:cNvSpPr/>
          <p:nvPr/>
        </p:nvSpPr>
        <p:spPr>
          <a:xfrm>
            <a:off x="6260547" y="5153018"/>
            <a:ext cx="178594" cy="29537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" name="TextBox 25"/>
          <p:cNvSpPr txBox="1"/>
          <p:nvPr/>
        </p:nvSpPr>
        <p:spPr>
          <a:xfrm>
            <a:off x="6501376" y="5123248"/>
            <a:ext cx="2081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A different perspective</a:t>
            </a:r>
          </a:p>
        </p:txBody>
      </p:sp>
    </p:spTree>
    <p:extLst>
      <p:ext uri="{BB962C8B-B14F-4D97-AF65-F5344CB8AC3E}">
        <p14:creationId xmlns:p14="http://schemas.microsoft.com/office/powerpoint/2010/main" val="2057698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704AF-3106-0747-B618-864F5E43A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10" y="1032587"/>
            <a:ext cx="2795191" cy="804817"/>
          </a:xfrm>
        </p:spPr>
        <p:txBody>
          <a:bodyPr/>
          <a:lstStyle/>
          <a:p>
            <a:r>
              <a:rPr lang="en-GB" sz="2400" dirty="0"/>
              <a:t>Experiencing leaving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6BC7120-C9B0-0B47-9740-173EA083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512801C-E38C-B148-A144-1AD99E78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55A843F4-0DF1-48E2-98C3-976A3D8F4E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1800" dirty="0"/>
              <a:t>Leaving volunteering due to age-related issues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381534"/>
              </p:ext>
            </p:extLst>
          </p:nvPr>
        </p:nvGraphicFramePr>
        <p:xfrm>
          <a:off x="634167" y="2106972"/>
          <a:ext cx="2286476" cy="3618753"/>
        </p:xfrm>
        <a:graphic>
          <a:graphicData uri="http://schemas.openxmlformats.org/drawingml/2006/table">
            <a:tbl>
              <a:tblPr firstRow="1" firstCol="1" bandRow="1"/>
              <a:tblGrid>
                <a:gridCol w="2286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9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Anticipating leaving</a:t>
                      </a:r>
                      <a:endParaRPr lang="en-GB" sz="1600" b="1" dirty="0"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920">
                <a:tc>
                  <a:txBody>
                    <a:bodyPr/>
                    <a:lstStyle/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Negative affect</a:t>
                      </a:r>
                      <a:endParaRPr lang="en-GB" sz="1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920">
                <a:tc>
                  <a:txBody>
                    <a:bodyPr/>
                    <a:lstStyle/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Loss of benefits*</a:t>
                      </a:r>
                      <a:endParaRPr lang="en-GB" sz="1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920">
                <a:tc>
                  <a:txBody>
                    <a:bodyPr/>
                    <a:lstStyle/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Relates to wider context</a:t>
                      </a:r>
                      <a:endParaRPr lang="en-GB" sz="1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920">
                <a:tc>
                  <a:txBody>
                    <a:bodyPr/>
                    <a:lstStyle/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Resisting stopping</a:t>
                      </a:r>
                      <a:endParaRPr lang="en-GB" sz="1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920">
                <a:tc>
                  <a:txBody>
                    <a:bodyPr/>
                    <a:lstStyle/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Self-aware hopefully</a:t>
                      </a:r>
                      <a:endParaRPr lang="en-GB" sz="1600" dirty="0"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920">
                <a:tc>
                  <a:txBody>
                    <a:bodyPr/>
                    <a:lstStyle/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End gradually</a:t>
                      </a:r>
                      <a:endParaRPr lang="en-GB" sz="1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155">
                <a:tc>
                  <a:txBody>
                    <a:bodyPr/>
                    <a:lstStyle/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 do it to suit me</a:t>
                      </a:r>
                      <a:endParaRPr lang="en-GB" sz="1600" dirty="0"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906553"/>
              </p:ext>
            </p:extLst>
          </p:nvPr>
        </p:nvGraphicFramePr>
        <p:xfrm>
          <a:off x="4696387" y="895390"/>
          <a:ext cx="3053944" cy="5291103"/>
        </p:xfrm>
        <a:graphic>
          <a:graphicData uri="http://schemas.openxmlformats.org/drawingml/2006/table">
            <a:tbl>
              <a:tblPr firstRow="1" firstCol="1" bandRow="1"/>
              <a:tblGrid>
                <a:gridCol w="3053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8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Experiences of stopping</a:t>
                      </a:r>
                      <a:endParaRPr lang="en-GB" sz="1600" dirty="0"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662">
                <a:tc>
                  <a:txBody>
                    <a:bodyPr/>
                    <a:lstStyle/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Negative affect </a:t>
                      </a:r>
                      <a:endParaRPr lang="en-GB" sz="1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662">
                <a:tc>
                  <a:txBody>
                    <a:bodyPr/>
                    <a:lstStyle/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Wanting to return</a:t>
                      </a:r>
                      <a:endParaRPr lang="en-GB" sz="1600" dirty="0"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662">
                <a:tc>
                  <a:txBody>
                    <a:bodyPr/>
                    <a:lstStyle/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Relates to a wider context</a:t>
                      </a:r>
                      <a:endParaRPr lang="en-GB" sz="1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662">
                <a:tc>
                  <a:txBody>
                    <a:bodyPr/>
                    <a:lstStyle/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Loss of benefits*</a:t>
                      </a:r>
                      <a:endParaRPr lang="en-GB" sz="1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662">
                <a:tc>
                  <a:txBody>
                    <a:bodyPr/>
                    <a:lstStyle/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Resisting stopping</a:t>
                      </a:r>
                      <a:endParaRPr lang="en-GB" sz="1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662">
                <a:tc>
                  <a:txBody>
                    <a:bodyPr/>
                    <a:lstStyle/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Letting people down</a:t>
                      </a:r>
                      <a:endParaRPr lang="en-GB" sz="1600" dirty="0"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662">
                <a:tc>
                  <a:txBody>
                    <a:bodyPr/>
                    <a:lstStyle/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Pain</a:t>
                      </a:r>
                      <a:endParaRPr lang="en-GB" sz="1600" dirty="0"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662">
                <a:tc>
                  <a:txBody>
                    <a:bodyPr/>
                    <a:lstStyle/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Derailed" panose="020B05030301010600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Deciding to stop</a:t>
                      </a: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662">
                <a:tc>
                  <a:txBody>
                    <a:bodyPr/>
                    <a:lstStyle/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Comfortable with decision</a:t>
                      </a:r>
                      <a:endParaRPr lang="en-GB" sz="1600" dirty="0"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662">
                <a:tc>
                  <a:txBody>
                    <a:bodyPr/>
                    <a:lstStyle/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Achieving closure</a:t>
                      </a:r>
                      <a:endParaRPr lang="en-GB" sz="1600" dirty="0"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662">
                <a:tc>
                  <a:txBody>
                    <a:bodyPr/>
                    <a:lstStyle/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Ending gradually</a:t>
                      </a:r>
                      <a:endParaRPr lang="en-GB" sz="1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662">
                <a:tc>
                  <a:txBody>
                    <a:bodyPr/>
                    <a:lstStyle/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Second retirement</a:t>
                      </a:r>
                      <a:endParaRPr lang="en-GB" sz="1600" dirty="0"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2662">
                <a:tc>
                  <a:txBody>
                    <a:bodyPr/>
                    <a:lstStyle/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Thrust on us</a:t>
                      </a:r>
                      <a:endParaRPr lang="en-GB" sz="1600" dirty="0"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2662">
                <a:tc>
                  <a:txBody>
                    <a:bodyPr/>
                    <a:lstStyle/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en-GB" sz="1600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Out of the habit</a:t>
                      </a:r>
                      <a:endParaRPr lang="en-GB" sz="1600" dirty="0"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372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704AF-3106-0747-B618-864F5E43A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10" y="1119222"/>
            <a:ext cx="3867862" cy="489075"/>
          </a:xfrm>
        </p:spPr>
        <p:txBody>
          <a:bodyPr/>
          <a:lstStyle/>
          <a:p>
            <a:r>
              <a:rPr lang="en-GB" sz="2400" dirty="0"/>
              <a:t>Experiencing leaving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6BC7120-C9B0-0B47-9740-173EA083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512801C-E38C-B148-A144-1AD99E78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EA0D-6364-2B4A-8E45-9A79CD741A7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55A843F4-0DF1-48E2-98C3-976A3D8F4E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1800" dirty="0"/>
              <a:t>Leaving volunteering due to age-related issues</a:t>
            </a:r>
          </a:p>
        </p:txBody>
      </p:sp>
      <p:sp>
        <p:nvSpPr>
          <p:cNvPr id="17" name="Right Brace 16"/>
          <p:cNvSpPr/>
          <p:nvPr/>
        </p:nvSpPr>
        <p:spPr>
          <a:xfrm>
            <a:off x="2806993" y="2966380"/>
            <a:ext cx="192881" cy="1763859"/>
          </a:xfrm>
          <a:prstGeom prst="rightBrace">
            <a:avLst>
              <a:gd name="adj1" fmla="val 8333"/>
              <a:gd name="adj2" fmla="val 4732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TextBox 26"/>
          <p:cNvSpPr txBox="1"/>
          <p:nvPr/>
        </p:nvSpPr>
        <p:spPr>
          <a:xfrm>
            <a:off x="3112355" y="3429000"/>
            <a:ext cx="1072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Forms of personal agency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514938"/>
              </p:ext>
            </p:extLst>
          </p:nvPr>
        </p:nvGraphicFramePr>
        <p:xfrm>
          <a:off x="393748" y="2088483"/>
          <a:ext cx="2300764" cy="2681034"/>
        </p:xfrm>
        <a:graphic>
          <a:graphicData uri="http://schemas.openxmlformats.org/drawingml/2006/table">
            <a:tbl>
              <a:tblPr firstRow="1" firstCol="1" bandRow="1"/>
              <a:tblGrid>
                <a:gridCol w="2300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21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Experiences of stopping</a:t>
                      </a:r>
                      <a:endParaRPr lang="en-GB" sz="1600" dirty="0"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32">
                <a:tc>
                  <a:txBody>
                    <a:bodyPr/>
                    <a:lstStyle/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Derailed" panose="020B05030301010600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Resisting stopping</a:t>
                      </a: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132">
                <a:tc>
                  <a:txBody>
                    <a:bodyPr/>
                    <a:lstStyle/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Derailed" panose="020B05030301010600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Deciding to stop</a:t>
                      </a: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807917"/>
                  </a:ext>
                </a:extLst>
              </a:tr>
              <a:tr h="292132">
                <a:tc>
                  <a:txBody>
                    <a:bodyPr/>
                    <a:lstStyle/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Comfortable with decision</a:t>
                      </a:r>
                      <a:endParaRPr lang="en-GB" sz="1600" dirty="0"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132">
                <a:tc>
                  <a:txBody>
                    <a:bodyPr/>
                    <a:lstStyle/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Achieving closure</a:t>
                      </a:r>
                      <a:endParaRPr lang="en-GB" sz="1600" dirty="0"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132">
                <a:tc>
                  <a:txBody>
                    <a:bodyPr/>
                    <a:lstStyle/>
                    <a:p>
                      <a:pPr marL="26670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Derailed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Ending gradually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Derailed" panose="020B050303010106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405045" y="1813251"/>
            <a:ext cx="4572000" cy="21467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/>
              <a:t>An analogy with retirement?</a:t>
            </a:r>
          </a:p>
          <a:p>
            <a:endParaRPr lang="en-GB" sz="1350" dirty="0"/>
          </a:p>
          <a:p>
            <a:r>
              <a:rPr lang="en-GB" sz="1600" dirty="0"/>
              <a:t>Work on retirement decisions has shown that people exercise agency in their retirement report higher life satisfaction afterwards (Hershey &amp; </a:t>
            </a:r>
            <a:r>
              <a:rPr lang="en-GB" sz="1600" dirty="0" err="1"/>
              <a:t>Henkens</a:t>
            </a:r>
            <a:r>
              <a:rPr lang="en-GB" sz="1600" dirty="0"/>
              <a:t>, 2013).</a:t>
            </a:r>
          </a:p>
          <a:p>
            <a:endParaRPr lang="en-GB" sz="1600" dirty="0"/>
          </a:p>
          <a:p>
            <a:r>
              <a:rPr lang="en-GB" sz="1600" dirty="0"/>
              <a:t>Could the same apply to ‘retirement’ from volunteering?</a:t>
            </a:r>
          </a:p>
        </p:txBody>
      </p:sp>
    </p:spTree>
    <p:extLst>
      <p:ext uri="{BB962C8B-B14F-4D97-AF65-F5344CB8AC3E}">
        <p14:creationId xmlns:p14="http://schemas.microsoft.com/office/powerpoint/2010/main" val="311176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Newcastle University">
      <a:dk1>
        <a:srgbClr val="000000"/>
      </a:dk1>
      <a:lt1>
        <a:srgbClr val="FFFFFF"/>
      </a:lt1>
      <a:dk2>
        <a:srgbClr val="00B2A9"/>
      </a:dk2>
      <a:lt2>
        <a:srgbClr val="E7E6E6"/>
      </a:lt2>
      <a:accent1>
        <a:srgbClr val="93509E"/>
      </a:accent1>
      <a:accent2>
        <a:srgbClr val="4060AF"/>
      </a:accent2>
      <a:accent3>
        <a:srgbClr val="FF5416"/>
      </a:accent3>
      <a:accent4>
        <a:srgbClr val="FDC82F"/>
      </a:accent4>
      <a:accent5>
        <a:srgbClr val="00A9E0"/>
      </a:accent5>
      <a:accent6>
        <a:srgbClr val="CF0071"/>
      </a:accent6>
      <a:hlink>
        <a:srgbClr val="4060AF"/>
      </a:hlink>
      <a:folHlink>
        <a:srgbClr val="93509E"/>
      </a:folHlink>
    </a:clrScheme>
    <a:fontScheme name="Newcastle University">
      <a:majorFont>
        <a:latin typeface="Derailed Bold"/>
        <a:ea typeface=""/>
        <a:cs typeface=""/>
      </a:majorFont>
      <a:minorFont>
        <a:latin typeface="Derail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perlight (2) compressed June 2019" id="{B48CB4D1-E90F-45FB-9F2F-AA81BFDAA6DD}" vid="{269C351F-F8C1-4513-B955-EA2B7AA329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Words>1116</Words>
  <Application>Microsoft Office PowerPoint</Application>
  <PresentationFormat>On-screen Show (4:3)</PresentationFormat>
  <Paragraphs>221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Derailed</vt:lpstr>
      <vt:lpstr>Raleway</vt:lpstr>
      <vt:lpstr>System Font</vt:lpstr>
      <vt:lpstr>Office Theme</vt:lpstr>
      <vt:lpstr>Leaving volunteering:  Personal experience &amp; management challenge</vt:lpstr>
      <vt:lpstr>The prompt…</vt:lpstr>
      <vt:lpstr>… which begged some questions</vt:lpstr>
      <vt:lpstr>What we did</vt:lpstr>
      <vt:lpstr>What we did</vt:lpstr>
      <vt:lpstr>Impacts of volunteering related to wellbeing</vt:lpstr>
      <vt:lpstr>Anticipating leaving</vt:lpstr>
      <vt:lpstr>Experiencing leaving</vt:lpstr>
      <vt:lpstr>Experiencing leaving</vt:lpstr>
      <vt:lpstr>Managing people out of volunteering</vt:lpstr>
      <vt:lpstr>Conclusions (1): For volunteers</vt:lpstr>
      <vt:lpstr>Conclusions (2): For volunteer coordinators</vt:lpstr>
      <vt:lpstr>Starting in January 2024…</vt:lpstr>
      <vt:lpstr>Whilst I’m here…</vt:lpstr>
      <vt:lpstr>Any 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Newcastle University</dc:title>
  <dc:subject/>
  <dc:creator>colin@sifx.net</dc:creator>
  <cp:keywords/>
  <dc:description>colin@sifx.net</dc:description>
  <cp:lastModifiedBy>Terry Lisle</cp:lastModifiedBy>
  <cp:revision>51</cp:revision>
  <dcterms:created xsi:type="dcterms:W3CDTF">2018-09-24T20:25:35Z</dcterms:created>
  <dcterms:modified xsi:type="dcterms:W3CDTF">2023-11-09T11:46:13Z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colin@sifx.net</vt:lpwstr>
  </property>
</Properties>
</file>